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58" r:id="rId4"/>
    <p:sldId id="262" r:id="rId5"/>
    <p:sldId id="259" r:id="rId6"/>
    <p:sldId id="280" r:id="rId7"/>
    <p:sldId id="279" r:id="rId8"/>
    <p:sldId id="281" r:id="rId9"/>
    <p:sldId id="291" r:id="rId10"/>
    <p:sldId id="282" r:id="rId11"/>
    <p:sldId id="283" r:id="rId12"/>
    <p:sldId id="284" r:id="rId13"/>
    <p:sldId id="285" r:id="rId14"/>
    <p:sldId id="286" r:id="rId15"/>
    <p:sldId id="287" r:id="rId16"/>
    <p:sldId id="288" r:id="rId17"/>
    <p:sldId id="271" r:id="rId18"/>
    <p:sldId id="289" r:id="rId19"/>
    <p:sldId id="292" r:id="rId2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128" y="96"/>
      </p:cViewPr>
      <p:guideLst>
        <p:guide orient="horz" pos="2160"/>
        <p:guide pos="2880"/>
      </p:guideLst>
    </p:cSldViewPr>
  </p:slideViewPr>
  <p:notesTextViewPr>
    <p:cViewPr>
      <p:scale>
        <a:sx n="100" d="100"/>
        <a:sy n="100" d="100"/>
      </p:scale>
      <p:origin x="0" y="0"/>
    </p:cViewPr>
  </p:notesTextViewPr>
  <p:notesViewPr>
    <p:cSldViewPr>
      <p:cViewPr>
        <p:scale>
          <a:sx n="75" d="100"/>
          <a:sy n="75" d="100"/>
        </p:scale>
        <p:origin x="-2088" y="59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A5235BB-B2F2-4EDC-825A-B2A945433EC1}" type="datetimeFigureOut">
              <a:rPr lang="en-US" smtClean="0"/>
              <a:pPr/>
              <a:t>5/21/2017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CCF0829-D876-4A23-9087-6A7A3095D05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How</a:t>
            </a:r>
            <a:r>
              <a:rPr lang="en-US" baseline="0" dirty="0" smtClean="0"/>
              <a:t> many times have we heard that being transformed into the image of Christ is a process?</a:t>
            </a:r>
          </a:p>
          <a:p>
            <a:r>
              <a:rPr lang="en-US" baseline="0" dirty="0" smtClean="0"/>
              <a:t>I have been unable to get that word out of my head for some time now and as I have said in the past, that usually means Holy Spirit is trying to get my attention</a:t>
            </a:r>
          </a:p>
          <a:p>
            <a:endParaRPr lang="en-US" baseline="0" dirty="0" smtClean="0"/>
          </a:p>
          <a:p>
            <a:r>
              <a:rPr lang="en-US" baseline="0" dirty="0" smtClean="0"/>
              <a:t>A lot of what I do at work is to create the process map and work with the teams to determine which steps of that process is waste and can be reduced in time or completely eliminated, improving processes is basically what I do for a living</a:t>
            </a:r>
          </a:p>
          <a:p>
            <a:r>
              <a:rPr lang="en-US" baseline="0" dirty="0" smtClean="0"/>
              <a:t>And so I started to think how can I apply my learning to my spiritual process of </a:t>
            </a:r>
            <a:r>
              <a:rPr lang="en-US" baseline="0" dirty="0" err="1" smtClean="0"/>
              <a:t>beinng</a:t>
            </a:r>
            <a:r>
              <a:rPr lang="en-US" baseline="0" dirty="0" smtClean="0"/>
              <a:t> transformed into the image of Christ so I can decrease and He can increase, I can see more of His power in my life and be more effective for the Kingdom, enjoying more of that peace that passes understanding and walking in that joy of the Lord</a:t>
            </a:r>
          </a:p>
          <a:p>
            <a:r>
              <a:rPr lang="en-US" baseline="0" dirty="0" smtClean="0"/>
              <a:t>Romans 12:2 says and do not be conformed to this world but be transformed by the renewing of your mind so that you may prove what the will of God is, that which is good and acceptable and perfect     To be transformed means to change in form, appearance or </a:t>
            </a:r>
            <a:r>
              <a:rPr lang="en-US" baseline="0" dirty="0" err="1" smtClean="0"/>
              <a:t>strructure</a:t>
            </a:r>
            <a:r>
              <a:rPr lang="en-US" baseline="0" dirty="0" smtClean="0"/>
              <a:t>…and this transformation is a process that has to happen in a specific order if it is to be complete and according to the will of God</a:t>
            </a:r>
          </a:p>
          <a:p>
            <a:r>
              <a:rPr lang="en-US" baseline="0" dirty="0" smtClean="0"/>
              <a:t>So, what is a process</a:t>
            </a:r>
          </a:p>
          <a:p>
            <a:r>
              <a:rPr lang="en-US" baseline="0" dirty="0" smtClean="0"/>
              <a:t>Next slide</a:t>
            </a:r>
          </a:p>
          <a:p>
            <a:endParaRPr lang="en-US" dirty="0"/>
          </a:p>
        </p:txBody>
      </p:sp>
      <p:sp>
        <p:nvSpPr>
          <p:cNvPr id="4" name="Slide Number Placeholder 3"/>
          <p:cNvSpPr>
            <a:spLocks noGrp="1"/>
          </p:cNvSpPr>
          <p:nvPr>
            <p:ph type="sldNum" sz="quarter" idx="10"/>
          </p:nvPr>
        </p:nvSpPr>
        <p:spPr/>
        <p:txBody>
          <a:bodyPr/>
          <a:lstStyle/>
          <a:p>
            <a:fld id="{5CCF0829-D876-4A23-9087-6A7A3095D05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Explain the picture – process map - series of sequential steps taken in order and there are questions that determine different paths along the process</a:t>
            </a:r>
          </a:p>
          <a:p>
            <a:r>
              <a:rPr lang="en-US" baseline="0" dirty="0" smtClean="0"/>
              <a:t>Processes range from simple ones like making toast to making the space shuttle, and so many other examples</a:t>
            </a:r>
          </a:p>
          <a:p>
            <a:r>
              <a:rPr lang="en-US" baseline="0" dirty="0" smtClean="0"/>
              <a:t>I have made process maps that would go on the wall and all around this sanctuary…</a:t>
            </a:r>
            <a:endParaRPr lang="en-US" dirty="0" smtClean="0"/>
          </a:p>
          <a:p>
            <a:r>
              <a:rPr lang="en-US" dirty="0" smtClean="0"/>
              <a:t>I</a:t>
            </a:r>
            <a:r>
              <a:rPr lang="en-US" baseline="0" dirty="0" smtClean="0"/>
              <a:t> have a video that I use as a training guide on how to look at your process and see the wasted steps and then we look at how to eliminate the wasted steps from that process</a:t>
            </a:r>
          </a:p>
          <a:p>
            <a:r>
              <a:rPr lang="en-US" baseline="0" dirty="0" smtClean="0"/>
              <a:t>What is the desired outcome for the process to make toast?</a:t>
            </a:r>
          </a:p>
          <a:p>
            <a:r>
              <a:rPr lang="en-US" baseline="0" dirty="0" smtClean="0"/>
              <a:t>What is the desired outcome for the process to make a space shuttle?</a:t>
            </a:r>
          </a:p>
          <a:p>
            <a:r>
              <a:rPr lang="en-US" baseline="0" dirty="0" smtClean="0"/>
              <a:t>What is the desired outcome for the process we undergo to be transformed into the image of Christ?</a:t>
            </a:r>
          </a:p>
          <a:p>
            <a:r>
              <a:rPr lang="en-US" baseline="0" dirty="0" smtClean="0"/>
              <a:t>In every process, there is wasted steps or what we call value added and non value added steps</a:t>
            </a:r>
          </a:p>
          <a:p>
            <a:r>
              <a:rPr lang="en-US" baseline="0" dirty="0" smtClean="0"/>
              <a:t>Next slide</a:t>
            </a:r>
            <a:endParaRPr lang="en-US" dirty="0"/>
          </a:p>
        </p:txBody>
      </p:sp>
      <p:sp>
        <p:nvSpPr>
          <p:cNvPr id="4" name="Slide Number Placeholder 3"/>
          <p:cNvSpPr>
            <a:spLocks noGrp="1"/>
          </p:cNvSpPr>
          <p:nvPr>
            <p:ph type="sldNum" sz="quarter" idx="10"/>
          </p:nvPr>
        </p:nvSpPr>
        <p:spPr/>
        <p:txBody>
          <a:bodyPr/>
          <a:lstStyle/>
          <a:p>
            <a:fld id="{5CCF0829-D876-4A23-9087-6A7A3095D055}"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every step in our process, we determine if that</a:t>
            </a:r>
            <a:r>
              <a:rPr lang="en-US" baseline="0" dirty="0" smtClean="0"/>
              <a:t> step is value or non value added by using the criteria here</a:t>
            </a:r>
          </a:p>
          <a:p>
            <a:r>
              <a:rPr lang="en-US" baseline="0" dirty="0" smtClean="0"/>
              <a:t>For our process, we take plastic pellets and melt them and </a:t>
            </a:r>
            <a:r>
              <a:rPr lang="en-US" baseline="0" dirty="0" err="1" smtClean="0"/>
              <a:t>tranform</a:t>
            </a:r>
            <a:r>
              <a:rPr lang="en-US" baseline="0" dirty="0" smtClean="0"/>
              <a:t> then into a plastic disc with curves that create a lens that corrects vision impairments so people can see as well as possible</a:t>
            </a:r>
          </a:p>
          <a:p>
            <a:r>
              <a:rPr lang="en-US" baseline="0" dirty="0" smtClean="0"/>
              <a:t>Read though the slide</a:t>
            </a:r>
            <a:endParaRPr lang="en-US" dirty="0"/>
          </a:p>
        </p:txBody>
      </p:sp>
      <p:sp>
        <p:nvSpPr>
          <p:cNvPr id="4" name="Slide Number Placeholder 3"/>
          <p:cNvSpPr>
            <a:spLocks noGrp="1"/>
          </p:cNvSpPr>
          <p:nvPr>
            <p:ph type="sldNum" sz="quarter" idx="10"/>
          </p:nvPr>
        </p:nvSpPr>
        <p:spPr/>
        <p:txBody>
          <a:bodyPr/>
          <a:lstStyle/>
          <a:p>
            <a:fld id="{5CCF0829-D876-4A23-9087-6A7A3095D05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 spiritual walk is like a process</a:t>
            </a:r>
          </a:p>
          <a:p>
            <a:r>
              <a:rPr lang="en-US" dirty="0" smtClean="0"/>
              <a:t>Read</a:t>
            </a:r>
            <a:r>
              <a:rPr lang="en-US" baseline="0" dirty="0" smtClean="0"/>
              <a:t> through the slide</a:t>
            </a:r>
          </a:p>
          <a:p>
            <a:r>
              <a:rPr lang="en-US" baseline="0" dirty="0" smtClean="0"/>
              <a:t>The </a:t>
            </a:r>
            <a:r>
              <a:rPr lang="en-US" baseline="0" dirty="0" err="1" smtClean="0"/>
              <a:t>caviat</a:t>
            </a:r>
            <a:r>
              <a:rPr lang="en-US" baseline="0" dirty="0" smtClean="0"/>
              <a:t> here is that we have to really care about being transformed into the image of Christ, this has to be a priority in our life or none of this process could be considered value added</a:t>
            </a:r>
          </a:p>
          <a:p>
            <a:r>
              <a:rPr lang="en-US" baseline="0" dirty="0" smtClean="0"/>
              <a:t>Next slide</a:t>
            </a:r>
            <a:endParaRPr lang="en-US" dirty="0" smtClean="0"/>
          </a:p>
        </p:txBody>
      </p:sp>
      <p:sp>
        <p:nvSpPr>
          <p:cNvPr id="4" name="Slide Number Placeholder 3"/>
          <p:cNvSpPr>
            <a:spLocks noGrp="1"/>
          </p:cNvSpPr>
          <p:nvPr>
            <p:ph type="sldNum" sz="quarter" idx="10"/>
          </p:nvPr>
        </p:nvSpPr>
        <p:spPr/>
        <p:txBody>
          <a:bodyPr/>
          <a:lstStyle/>
          <a:p>
            <a:fld id="{5CCF0829-D876-4A23-9087-6A7A3095D055}"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Mfg process, you are making something the customer</a:t>
            </a:r>
            <a:r>
              <a:rPr lang="en-US" baseline="0" dirty="0" smtClean="0"/>
              <a:t> wants and can use to make life easier to make life more enjoyable, etc</a:t>
            </a:r>
          </a:p>
          <a:p>
            <a:r>
              <a:rPr lang="en-US" baseline="0" dirty="0" smtClean="0"/>
              <a:t>Transactional process is something like the admitting process at a hospital where they basically check you in so you can be seen by a doctor</a:t>
            </a:r>
          </a:p>
          <a:p>
            <a:r>
              <a:rPr lang="en-US" baseline="0" dirty="0" smtClean="0"/>
              <a:t>I any type of process it is said that these 8 are the main sources of wasted steps</a:t>
            </a:r>
          </a:p>
          <a:p>
            <a:r>
              <a:rPr lang="en-US" baseline="0" dirty="0" smtClean="0"/>
              <a:t>Read through the steps</a:t>
            </a:r>
          </a:p>
          <a:p>
            <a:r>
              <a:rPr lang="en-US" baseline="0" dirty="0" smtClean="0"/>
              <a:t>Next slide</a:t>
            </a:r>
            <a:endParaRPr lang="en-US" dirty="0"/>
          </a:p>
        </p:txBody>
      </p:sp>
      <p:sp>
        <p:nvSpPr>
          <p:cNvPr id="4" name="Slide Number Placeholder 3"/>
          <p:cNvSpPr>
            <a:spLocks noGrp="1"/>
          </p:cNvSpPr>
          <p:nvPr>
            <p:ph type="sldNum" sz="quarter" idx="10"/>
          </p:nvPr>
        </p:nvSpPr>
        <p:spPr/>
        <p:txBody>
          <a:bodyPr/>
          <a:lstStyle/>
          <a:p>
            <a:fld id="{5CCF0829-D876-4A23-9087-6A7A3095D055}"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 the left is the waste that are recognized  in</a:t>
            </a:r>
            <a:r>
              <a:rPr lang="en-US" baseline="0" dirty="0" smtClean="0"/>
              <a:t> organizations</a:t>
            </a:r>
          </a:p>
          <a:p>
            <a:r>
              <a:rPr lang="en-US" baseline="0" dirty="0" smtClean="0"/>
              <a:t>On the right is the wastes that relate and can impact our spiritual walk growth</a:t>
            </a:r>
            <a:endParaRPr lang="en-US" dirty="0"/>
          </a:p>
        </p:txBody>
      </p:sp>
      <p:sp>
        <p:nvSpPr>
          <p:cNvPr id="4" name="Slide Number Placeholder 3"/>
          <p:cNvSpPr>
            <a:spLocks noGrp="1"/>
          </p:cNvSpPr>
          <p:nvPr>
            <p:ph type="sldNum" sz="quarter" idx="10"/>
          </p:nvPr>
        </p:nvSpPr>
        <p:spPr/>
        <p:txBody>
          <a:bodyPr/>
          <a:lstStyle/>
          <a:p>
            <a:fld id="{5CCF0829-D876-4A23-9087-6A7A3095D055}"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is an example of a transformation process</a:t>
            </a:r>
            <a:r>
              <a:rPr lang="en-US" baseline="0" dirty="0" smtClean="0"/>
              <a:t> in the Bible</a:t>
            </a:r>
            <a:endParaRPr lang="en-US" dirty="0" smtClean="0"/>
          </a:p>
          <a:p>
            <a:r>
              <a:rPr lang="en-US" dirty="0" smtClean="0"/>
              <a:t>Read</a:t>
            </a:r>
            <a:r>
              <a:rPr lang="en-US" baseline="0" dirty="0" smtClean="0"/>
              <a:t> 2 Peter 1:1-11</a:t>
            </a:r>
          </a:p>
          <a:p>
            <a:r>
              <a:rPr lang="en-US" baseline="0" dirty="0" smtClean="0"/>
              <a:t>Go through the slide, we start off blind…this is a high level map, but between each step shown here, there are a lot more detailed steps that could be shown but there would not be enough room even if we use every wall in this building, certainly more complex than the example a few slides ago</a:t>
            </a:r>
          </a:p>
          <a:p>
            <a:r>
              <a:rPr lang="en-US" baseline="0" dirty="0" smtClean="0"/>
              <a:t>I have done maps on a wall and they would go all around </a:t>
            </a:r>
            <a:r>
              <a:rPr lang="en-US" baseline="0" smtClean="0"/>
              <a:t>this room</a:t>
            </a:r>
            <a:endParaRPr lang="en-US" baseline="0" dirty="0" smtClean="0"/>
          </a:p>
          <a:p>
            <a:r>
              <a:rPr lang="en-US" baseline="0" dirty="0" smtClean="0"/>
              <a:t>Through the process described, we end up Useful, fruitful in the true knowledge of Jesus Christ, and if we practice these things, we will never stumble and entrance into the eternal Kingdom will not just be supplied to us, but abundantly supplied to us</a:t>
            </a:r>
          </a:p>
          <a:p>
            <a:r>
              <a:rPr lang="en-US" baseline="0" dirty="0" smtClean="0"/>
              <a:t>Is this a worthwhile process to submit ourselves to?</a:t>
            </a:r>
            <a:endParaRPr lang="en-US" dirty="0"/>
          </a:p>
        </p:txBody>
      </p:sp>
      <p:sp>
        <p:nvSpPr>
          <p:cNvPr id="4" name="Slide Number Placeholder 3"/>
          <p:cNvSpPr>
            <a:spLocks noGrp="1"/>
          </p:cNvSpPr>
          <p:nvPr>
            <p:ph type="sldNum" sz="quarter" idx="10"/>
          </p:nvPr>
        </p:nvSpPr>
        <p:spPr/>
        <p:txBody>
          <a:bodyPr/>
          <a:lstStyle/>
          <a:p>
            <a:fld id="{5CCF0829-D876-4A23-9087-6A7A3095D055}"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a:t>
            </a:r>
            <a:r>
              <a:rPr lang="en-US" baseline="0" dirty="0" smtClean="0"/>
              <a:t> are the 8 wastes that we could find in our spiritual process of growing and being useful for the kingdom translated from the original wastes found in any natural process</a:t>
            </a:r>
          </a:p>
          <a:p>
            <a:r>
              <a:rPr lang="en-US" baseline="0" dirty="0" smtClean="0"/>
              <a:t>Just like the 8 wastes found in any natural process, there can be some overlap but they are distinct and mean something different</a:t>
            </a:r>
          </a:p>
          <a:p>
            <a:r>
              <a:rPr lang="en-US" baseline="0" dirty="0" smtClean="0"/>
              <a:t>Lets go through each one and find a scriptural reference to highlight the point</a:t>
            </a:r>
            <a:endParaRPr lang="en-US" dirty="0"/>
          </a:p>
        </p:txBody>
      </p:sp>
      <p:sp>
        <p:nvSpPr>
          <p:cNvPr id="4" name="Slide Number Placeholder 3"/>
          <p:cNvSpPr>
            <a:spLocks noGrp="1"/>
          </p:cNvSpPr>
          <p:nvPr>
            <p:ph type="sldNum" sz="quarter" idx="10"/>
          </p:nvPr>
        </p:nvSpPr>
        <p:spPr/>
        <p:txBody>
          <a:bodyPr/>
          <a:lstStyle/>
          <a:p>
            <a:fld id="{5CCF0829-D876-4A23-9087-6A7A3095D055}"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Ephesians</a:t>
            </a:r>
            <a:r>
              <a:rPr lang="en-US" baseline="0" dirty="0" smtClean="0"/>
              <a:t> 2:8-10 says for by grace you have been saved through faith and that not of yourselves, it is the gift of God, not as a result of works, so that no one may boast</a:t>
            </a:r>
          </a:p>
          <a:p>
            <a:r>
              <a:rPr lang="en-US" baseline="0" dirty="0" smtClean="0"/>
              <a:t>When I fall short and sin, I still fell like I have to do something to redeem myself, I still feel like I have to redeem myself</a:t>
            </a:r>
          </a:p>
          <a:p>
            <a:r>
              <a:rPr lang="en-US" baseline="0" dirty="0" smtClean="0"/>
              <a:t>As a result, I miss out on the peace, joy, everything He promised, that abundant, overcoming life</a:t>
            </a:r>
          </a:p>
          <a:p>
            <a:r>
              <a:rPr lang="en-US" baseline="0" dirty="0" smtClean="0"/>
              <a:t>Do you struggle with the same thing?</a:t>
            </a:r>
          </a:p>
          <a:p>
            <a:r>
              <a:rPr lang="en-US" baseline="0" dirty="0" smtClean="0"/>
              <a:t>Is there some room for improvement in this area of your life?</a:t>
            </a:r>
          </a:p>
          <a:p>
            <a:r>
              <a:rPr lang="en-US" baseline="0" dirty="0" smtClean="0"/>
              <a:t>Next slide</a:t>
            </a:r>
            <a:endParaRPr lang="en-US" dirty="0"/>
          </a:p>
        </p:txBody>
      </p:sp>
      <p:sp>
        <p:nvSpPr>
          <p:cNvPr id="4" name="Slide Number Placeholder 3"/>
          <p:cNvSpPr>
            <a:spLocks noGrp="1"/>
          </p:cNvSpPr>
          <p:nvPr>
            <p:ph type="sldNum" sz="quarter" idx="10"/>
          </p:nvPr>
        </p:nvSpPr>
        <p:spPr/>
        <p:txBody>
          <a:bodyPr/>
          <a:lstStyle/>
          <a:p>
            <a:fld id="{5CCF0829-D876-4A23-9087-6A7A3095D055}"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t>Luke 6:45 says the good man</a:t>
            </a:r>
            <a:r>
              <a:rPr lang="en-US" baseline="0" dirty="0" smtClean="0"/>
              <a:t> out of the good treasure of his heart brings forth what is good and the evil man out of the evil treasure brings forth what is evil, for his mouth speaks from that which fills his heart</a:t>
            </a:r>
          </a:p>
          <a:p>
            <a:r>
              <a:rPr lang="en-US" baseline="0" dirty="0" smtClean="0"/>
              <a:t>Ephesians 4:29 says let no unwholesome words proceed from your mouth but only such a word as is good for edification according to the need of the moment so it will give grace to those who hear, do not grieve the Holy Spirit of God</a:t>
            </a:r>
          </a:p>
          <a:p>
            <a:r>
              <a:rPr lang="en-US" baseline="0" dirty="0" smtClean="0"/>
              <a:t>Do you think it might grieve the Holy Spirit to have to listen to some of the words that come out of our mouths?  Because we have creative power in our tongues, and we must decrease the number of harsh words and increase the number of grace words, maybe we need to remember the grace that was given to us in order to pass it along</a:t>
            </a:r>
          </a:p>
          <a:p>
            <a:r>
              <a:rPr lang="en-US" baseline="0" dirty="0" smtClean="0"/>
              <a:t>We know that the power of life and death are in the tongue</a:t>
            </a:r>
          </a:p>
          <a:p>
            <a:r>
              <a:rPr lang="en-US" baseline="0" dirty="0" smtClean="0"/>
              <a:t>Do we really understand this enough to at least reduce the negative words we speak over ourselves, and those closest to us, not to speak to things as they are but to speak to things as they are not so they can become what we speak (kids, they are so disrespectful…</a:t>
            </a:r>
            <a:r>
              <a:rPr lang="en-US" baseline="0" dirty="0" err="1" smtClean="0"/>
              <a:t>vs</a:t>
            </a:r>
            <a:r>
              <a:rPr lang="en-US" baseline="0" dirty="0" smtClean="0"/>
              <a:t> they are so respectful….)  What if we started to do that more, what do you think would happen?</a:t>
            </a:r>
          </a:p>
          <a:p>
            <a:r>
              <a:rPr lang="en-US" baseline="0" dirty="0" smtClean="0"/>
              <a:t>The bible tells us that we will give an account for every careless word we speak</a:t>
            </a:r>
          </a:p>
          <a:p>
            <a:r>
              <a:rPr lang="en-US" baseline="0" dirty="0" smtClean="0"/>
              <a:t>This waste also relates to defects in a business process and just like it says about a process each step has to happen in a very specific order or we would make defective parts, it is the same with our spiritual transformation process, God has a very specific order that things need to be done in and when we try to skip certain steps because they are too painful, we do not turn out as He determined for us to become, maybe that is why we know Him but we still struggle in certain areas that have not been submitted to His process and sometimes we need to go back to have that area fixed</a:t>
            </a:r>
          </a:p>
          <a:p>
            <a:r>
              <a:rPr lang="en-US" baseline="0" dirty="0" smtClean="0"/>
              <a:t>We also have to remember what Jesus did on the cross that removed all our defects from us and made us blameless in </a:t>
            </a:r>
            <a:r>
              <a:rPr lang="en-US" baseline="0" smtClean="0"/>
              <a:t>the sight of God</a:t>
            </a:r>
            <a:endParaRPr lang="en-US" baseline="0" dirty="0" smtClean="0"/>
          </a:p>
          <a:p>
            <a:r>
              <a:rPr lang="en-US" baseline="0" dirty="0" smtClean="0"/>
              <a:t>Next slide</a:t>
            </a:r>
            <a:endParaRPr lang="en-US" dirty="0"/>
          </a:p>
        </p:txBody>
      </p:sp>
      <p:sp>
        <p:nvSpPr>
          <p:cNvPr id="4" name="Slide Number Placeholder 3"/>
          <p:cNvSpPr>
            <a:spLocks noGrp="1"/>
          </p:cNvSpPr>
          <p:nvPr>
            <p:ph type="sldNum" sz="quarter" idx="10"/>
          </p:nvPr>
        </p:nvSpPr>
        <p:spPr/>
        <p:txBody>
          <a:bodyPr/>
          <a:lstStyle/>
          <a:p>
            <a:fld id="{5CCF0829-D876-4A23-9087-6A7A3095D055}"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Matthew 7:14</a:t>
            </a:r>
            <a:r>
              <a:rPr lang="en-US" baseline="0" dirty="0" smtClean="0"/>
              <a:t> says for the gate is small and the way is narrow that leads to life, and there are few who find it</a:t>
            </a:r>
          </a:p>
          <a:p>
            <a:r>
              <a:rPr lang="en-US" baseline="0" dirty="0" smtClean="0"/>
              <a:t>It is not just the gate that is narrow, but the way that leads to the gate is also narrow</a:t>
            </a:r>
          </a:p>
          <a:p>
            <a:r>
              <a:rPr lang="en-US" baseline="0" dirty="0" smtClean="0"/>
              <a:t>Picture all that we do outside the will of God as a meandering through life towards the gate, it is impossible to find that narrow gate at the end of the path, we must be on that narrowing path as we move toward the gate, with how we go about our lives continuing to be transformed, it is a lifestyle change that we must adopt along the way as it said in 2 peter that we looked at earlier</a:t>
            </a:r>
          </a:p>
          <a:p>
            <a:r>
              <a:rPr lang="en-US" baseline="0" dirty="0" smtClean="0"/>
              <a:t>Think about a meandering path </a:t>
            </a:r>
            <a:r>
              <a:rPr lang="en-US" baseline="0" dirty="0" err="1" smtClean="0"/>
              <a:t>vs</a:t>
            </a:r>
            <a:r>
              <a:rPr lang="en-US" baseline="0" dirty="0" smtClean="0"/>
              <a:t> a straight path, how much gas would you waste today, for us it is not gas but time, effort, peace, joy, being available to Him that would be wasted</a:t>
            </a:r>
            <a:endParaRPr lang="en-US" dirty="0"/>
          </a:p>
        </p:txBody>
      </p:sp>
      <p:sp>
        <p:nvSpPr>
          <p:cNvPr id="4" name="Slide Number Placeholder 3"/>
          <p:cNvSpPr>
            <a:spLocks noGrp="1"/>
          </p:cNvSpPr>
          <p:nvPr>
            <p:ph type="sldNum" sz="quarter" idx="10"/>
          </p:nvPr>
        </p:nvSpPr>
        <p:spPr/>
        <p:txBody>
          <a:bodyPr/>
          <a:lstStyle/>
          <a:p>
            <a:fld id="{5CCF0829-D876-4A23-9087-6A7A3095D055}"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Ecclesiastes</a:t>
            </a:r>
            <a:r>
              <a:rPr lang="en-US" baseline="0" dirty="0" smtClean="0"/>
              <a:t> 3:1-8 says there is an appointed time for everything and there is a time for every event under heaven</a:t>
            </a:r>
          </a:p>
          <a:p>
            <a:r>
              <a:rPr lang="en-US" baseline="0" dirty="0" smtClean="0"/>
              <a:t>A time to give birth and a time to die</a:t>
            </a:r>
          </a:p>
          <a:p>
            <a:r>
              <a:rPr lang="en-US" baseline="0" dirty="0" smtClean="0"/>
              <a:t>A time to plant and a time to uproot what was planted</a:t>
            </a:r>
          </a:p>
          <a:p>
            <a:r>
              <a:rPr lang="en-US" baseline="0" dirty="0" smtClean="0"/>
              <a:t>A time to kill and a time to heal</a:t>
            </a:r>
          </a:p>
          <a:p>
            <a:r>
              <a:rPr lang="en-US" baseline="0" dirty="0" smtClean="0"/>
              <a:t>A time to tear down and a time to build up</a:t>
            </a:r>
          </a:p>
          <a:p>
            <a:r>
              <a:rPr lang="en-US" baseline="0" dirty="0" smtClean="0"/>
              <a:t>A time to weep and a time to laugh</a:t>
            </a:r>
          </a:p>
          <a:p>
            <a:r>
              <a:rPr lang="en-US" baseline="0" dirty="0" smtClean="0"/>
              <a:t>A time to mourn and a time to dance</a:t>
            </a:r>
          </a:p>
          <a:p>
            <a:r>
              <a:rPr lang="en-US" baseline="0" dirty="0" smtClean="0"/>
              <a:t>A time to throw stones and a time to gather stones</a:t>
            </a:r>
            <a:br>
              <a:rPr lang="en-US" baseline="0" dirty="0" smtClean="0"/>
            </a:br>
            <a:r>
              <a:rPr lang="en-US" baseline="0" dirty="0" smtClean="0"/>
              <a:t>And is goes on</a:t>
            </a:r>
          </a:p>
          <a:p>
            <a:r>
              <a:rPr lang="en-US" baseline="0" dirty="0" smtClean="0"/>
              <a:t>Our lives can get out of balance, especially today with the growing demands on our time</a:t>
            </a:r>
          </a:p>
          <a:p>
            <a:r>
              <a:rPr lang="en-US" baseline="0" dirty="0" smtClean="0"/>
              <a:t>Work can be relentless in requiring more time from us, the work day keeps getting longer</a:t>
            </a:r>
          </a:p>
          <a:p>
            <a:r>
              <a:rPr lang="en-US" baseline="0" dirty="0" smtClean="0"/>
              <a:t>Our kids need us more and longer into life because it can be so difficult today for them to move on</a:t>
            </a:r>
          </a:p>
          <a:p>
            <a:r>
              <a:rPr lang="en-US" baseline="0" dirty="0" smtClean="0"/>
              <a:t>We can get of balance with hobbies and even ministry</a:t>
            </a:r>
          </a:p>
          <a:p>
            <a:r>
              <a:rPr lang="en-US" baseline="0" dirty="0" smtClean="0"/>
              <a:t>Balance is required if we are going to grow in our spiritual lives and days, weeks, years will go by without us changing anything to decrease so He can increase</a:t>
            </a:r>
          </a:p>
          <a:p>
            <a:r>
              <a:rPr lang="en-US" baseline="0" dirty="0" smtClean="0"/>
              <a:t>We are not citizens of this world any longer and we have to remember that and put our focus where it belongs…again all in balance or in a proper diet they use the term in moderation to talk about a balanced and healthy diet</a:t>
            </a:r>
          </a:p>
          <a:p>
            <a:r>
              <a:rPr lang="en-US" baseline="0" dirty="0" smtClean="0"/>
              <a:t>Families have been destroyed because their lives were out of balance</a:t>
            </a:r>
          </a:p>
          <a:p>
            <a:r>
              <a:rPr lang="en-US" baseline="0" dirty="0" smtClean="0"/>
              <a:t>Is there any opportunity for you to make an adjustment in the life balance category?</a:t>
            </a:r>
            <a:endParaRPr lang="en-US" dirty="0"/>
          </a:p>
        </p:txBody>
      </p:sp>
      <p:sp>
        <p:nvSpPr>
          <p:cNvPr id="4" name="Slide Number Placeholder 3"/>
          <p:cNvSpPr>
            <a:spLocks noGrp="1"/>
          </p:cNvSpPr>
          <p:nvPr>
            <p:ph type="sldNum" sz="quarter" idx="10"/>
          </p:nvPr>
        </p:nvSpPr>
        <p:spPr/>
        <p:txBody>
          <a:bodyPr/>
          <a:lstStyle/>
          <a:p>
            <a:fld id="{5CCF0829-D876-4A23-9087-6A7A3095D055}"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Isaiah</a:t>
            </a:r>
            <a:r>
              <a:rPr lang="en-US" baseline="0" dirty="0" smtClean="0"/>
              <a:t> 40:31 says yet those who wait for the Lord will gain new strength, they will mount up with wings like eagles, they will run and not get tired, they will walk and not become weary</a:t>
            </a:r>
          </a:p>
          <a:p>
            <a:r>
              <a:rPr lang="en-US" baseline="0" dirty="0" smtClean="0"/>
              <a:t>Psalm 37:7 says rest in the Lord, wait patiently for Him, Do not fret because of him who prospers in his way because of the man who carries out wicked schemes</a:t>
            </a:r>
          </a:p>
          <a:p>
            <a:r>
              <a:rPr lang="en-US" baseline="0" dirty="0" smtClean="0"/>
              <a:t>The waste here is not so much in the waiting but how we spend the time waiting, because we know that God uses the waiting to give us time to exercise our faith, as well as the fact that His timing simply is not the same as ours</a:t>
            </a:r>
          </a:p>
          <a:p>
            <a:r>
              <a:rPr lang="en-US" baseline="0" dirty="0" smtClean="0"/>
              <a:t>The waste here is to wait upon the Lord by grumbling and complaining</a:t>
            </a:r>
          </a:p>
          <a:p>
            <a:r>
              <a:rPr lang="en-US" baseline="0" dirty="0" smtClean="0"/>
              <a:t>The waste to get sensitive about the injustices that we see all around us rather than trusting in the Lord</a:t>
            </a:r>
          </a:p>
          <a:p>
            <a:r>
              <a:rPr lang="en-US" baseline="0" dirty="0" smtClean="0"/>
              <a:t>What you sow and only what you sow, is what you will reap and you have to be secure in that the Lord will reward those who put their trust in Him</a:t>
            </a:r>
          </a:p>
          <a:p>
            <a:r>
              <a:rPr lang="en-US" baseline="0" dirty="0" smtClean="0"/>
              <a:t>Psalm 62:5-6 says my soul, wait in silence for God only for my hope is from Him, He only is the rock of my salvation, my stronghold, I shall not be shaken</a:t>
            </a:r>
            <a:endParaRPr lang="en-US" dirty="0"/>
          </a:p>
        </p:txBody>
      </p:sp>
      <p:sp>
        <p:nvSpPr>
          <p:cNvPr id="4" name="Slide Number Placeholder 3"/>
          <p:cNvSpPr>
            <a:spLocks noGrp="1"/>
          </p:cNvSpPr>
          <p:nvPr>
            <p:ph type="sldNum" sz="quarter" idx="10"/>
          </p:nvPr>
        </p:nvSpPr>
        <p:spPr/>
        <p:txBody>
          <a:bodyPr/>
          <a:lstStyle/>
          <a:p>
            <a:fld id="{5CCF0829-D876-4A23-9087-6A7A3095D055}"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Ecclesiates</a:t>
            </a:r>
            <a:r>
              <a:rPr lang="en-US" dirty="0" smtClean="0"/>
              <a:t> 2:11 says thus I considered all my activities which my hands had done and the labor</a:t>
            </a:r>
            <a:r>
              <a:rPr lang="en-US" baseline="0" dirty="0" smtClean="0"/>
              <a:t> which I had exerted and behold, all was vanity and striving after the wind and there was no profit under the sun</a:t>
            </a:r>
          </a:p>
          <a:p>
            <a:r>
              <a:rPr lang="en-US" baseline="0" dirty="0" smtClean="0"/>
              <a:t>When accumulation of things is a priority, we find ourselves working harder to maintain those things that we accumulate</a:t>
            </a:r>
          </a:p>
          <a:p>
            <a:r>
              <a:rPr lang="en-US" baseline="0" dirty="0" smtClean="0"/>
              <a:t>We actually end up working for those things, like we become an employee of the things we strived for just to keep them</a:t>
            </a:r>
          </a:p>
          <a:p>
            <a:r>
              <a:rPr lang="en-US" baseline="0" dirty="0" smtClean="0"/>
              <a:t>If we look at all the things we strive for, is there any opportunity to reduce some waste in your life to allow you to focus more on the things above?</a:t>
            </a:r>
          </a:p>
          <a:p>
            <a:r>
              <a:rPr lang="en-US" baseline="0" dirty="0" smtClean="0"/>
              <a:t>At one point Paul said the things I used to count as gain, I now consider loss for the sake of Christ</a:t>
            </a:r>
          </a:p>
          <a:p>
            <a:r>
              <a:rPr lang="en-US" dirty="0" smtClean="0"/>
              <a:t>Is there</a:t>
            </a:r>
            <a:r>
              <a:rPr lang="en-US" baseline="0" dirty="0" smtClean="0"/>
              <a:t> any opportunity for us in this area?</a:t>
            </a:r>
          </a:p>
          <a:p>
            <a:r>
              <a:rPr lang="en-US" baseline="0" dirty="0" smtClean="0"/>
              <a:t>Next slide</a:t>
            </a:r>
            <a:endParaRPr lang="en-US" dirty="0"/>
          </a:p>
        </p:txBody>
      </p:sp>
      <p:sp>
        <p:nvSpPr>
          <p:cNvPr id="4" name="Slide Number Placeholder 3"/>
          <p:cNvSpPr>
            <a:spLocks noGrp="1"/>
          </p:cNvSpPr>
          <p:nvPr>
            <p:ph type="sldNum" sz="quarter" idx="10"/>
          </p:nvPr>
        </p:nvSpPr>
        <p:spPr/>
        <p:txBody>
          <a:bodyPr/>
          <a:lstStyle/>
          <a:p>
            <a:fld id="{5CCF0829-D876-4A23-9087-6A7A3095D05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Again </a:t>
            </a:r>
            <a:r>
              <a:rPr lang="en-US" dirty="0" err="1" smtClean="0"/>
              <a:t>Ecclesiates</a:t>
            </a:r>
            <a:r>
              <a:rPr lang="en-US" dirty="0" smtClean="0"/>
              <a:t> 2:11</a:t>
            </a:r>
          </a:p>
          <a:p>
            <a:r>
              <a:rPr lang="en-US" dirty="0" smtClean="0"/>
              <a:t>Ephesians</a:t>
            </a:r>
            <a:r>
              <a:rPr lang="en-US" baseline="0" dirty="0" smtClean="0"/>
              <a:t> 5:15-17 says Therefore be careful how you walk, not as unwise men, but as wise, making the most of your time because the days are evil, so then do not be foolish but understand what the will of the Lord is</a:t>
            </a:r>
          </a:p>
          <a:p>
            <a:r>
              <a:rPr lang="en-US" baseline="0" dirty="0" smtClean="0"/>
              <a:t>Again, the idea is to spend more time being about the will of the Father, to spend our time as good soldiers, fighting the good fight, serving others, saving the lost</a:t>
            </a:r>
          </a:p>
          <a:p>
            <a:r>
              <a:rPr lang="en-US" baseline="0" dirty="0" smtClean="0"/>
              <a:t>Psalm 90:12 says teach us to number our days that we may present to you a heart of wisdom</a:t>
            </a:r>
          </a:p>
          <a:p>
            <a:r>
              <a:rPr lang="en-US" baseline="0" dirty="0" smtClean="0"/>
              <a:t>That means we would not be so concerned about pleasing the dictates of the flesh but we would be more open to what God has to say about how we spend our time…do you believe you would think and act differently if you actually knew the number of days you had left?  Maybe we would still give ourselves some time to do our own thing…</a:t>
            </a:r>
            <a:r>
              <a:rPr lang="en-US" baseline="0" dirty="0" err="1" smtClean="0"/>
              <a:t>afterall</a:t>
            </a:r>
            <a:r>
              <a:rPr lang="en-US" baseline="0" dirty="0" smtClean="0"/>
              <a:t> life is short right?  Wrong!</a:t>
            </a:r>
          </a:p>
          <a:p>
            <a:r>
              <a:rPr lang="en-US" baseline="0" dirty="0" smtClean="0"/>
              <a:t>When you think about your life, is there any opportunity here</a:t>
            </a:r>
            <a:endParaRPr lang="en-US" dirty="0"/>
          </a:p>
        </p:txBody>
      </p:sp>
      <p:sp>
        <p:nvSpPr>
          <p:cNvPr id="4" name="Slide Number Placeholder 3"/>
          <p:cNvSpPr>
            <a:spLocks noGrp="1"/>
          </p:cNvSpPr>
          <p:nvPr>
            <p:ph type="sldNum" sz="quarter" idx="10"/>
          </p:nvPr>
        </p:nvSpPr>
        <p:spPr/>
        <p:txBody>
          <a:bodyPr/>
          <a:lstStyle/>
          <a:p>
            <a:fld id="{5CCF0829-D876-4A23-9087-6A7A3095D05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 Peter 4:10-11 says for the one who desires life to love and see good days must keep his tongue</a:t>
            </a:r>
            <a:r>
              <a:rPr lang="en-US" baseline="0" dirty="0" smtClean="0"/>
              <a:t> from evil and his lips from speaking deceit.  He must turn from evil and do good, he must seek peace and pursue it</a:t>
            </a:r>
          </a:p>
          <a:p>
            <a:r>
              <a:rPr lang="en-US" baseline="0" dirty="0" smtClean="0"/>
              <a:t>Matthew 5:14-16 says you are the light of the world, a city set on a hill cannot be hidden nor does anyone light a lamp and put it under a basket, but on the </a:t>
            </a:r>
            <a:r>
              <a:rPr lang="en-US" baseline="0" dirty="0" err="1" smtClean="0"/>
              <a:t>lampstand</a:t>
            </a:r>
            <a:r>
              <a:rPr lang="en-US" baseline="0" dirty="0" smtClean="0"/>
              <a:t> and it gives light to all who are in the house let your light shine before men in such a way that they may see your good works and glorify your Father who is in heaven</a:t>
            </a:r>
          </a:p>
          <a:p>
            <a:r>
              <a:rPr lang="en-US" baseline="0" dirty="0" err="1" smtClean="0"/>
              <a:t>Galations</a:t>
            </a:r>
            <a:r>
              <a:rPr lang="en-US" baseline="0" dirty="0" smtClean="0"/>
              <a:t> 5:13 says you my brothers and sisters were called to be free but do not use your freedom to indulge in the flesh rather serve one another in love</a:t>
            </a:r>
            <a:endParaRPr lang="en-US" baseline="0" dirty="0"/>
          </a:p>
          <a:p>
            <a:r>
              <a:rPr lang="en-US" baseline="0" dirty="0" smtClean="0"/>
              <a:t>1 </a:t>
            </a:r>
            <a:r>
              <a:rPr lang="en-US" baseline="0" dirty="0" err="1" smtClean="0"/>
              <a:t>corinthians</a:t>
            </a:r>
            <a:r>
              <a:rPr lang="en-US" baseline="0" dirty="0" smtClean="0"/>
              <a:t> 16:14 says let all that you do be done in love</a:t>
            </a:r>
          </a:p>
          <a:p>
            <a:r>
              <a:rPr lang="en-US" baseline="0" dirty="0" smtClean="0"/>
              <a:t>Without love, all that we do is wasted, and I believe that is the real reason that at the end times, people will say Lord did we not do all these things in your name and He will say depart from me, I never knew you</a:t>
            </a:r>
          </a:p>
          <a:p>
            <a:r>
              <a:rPr lang="en-US" baseline="0" dirty="0" smtClean="0"/>
              <a:t>Love is everything and should be in everything</a:t>
            </a:r>
          </a:p>
          <a:p>
            <a:r>
              <a:rPr lang="en-US" baseline="0" dirty="0" smtClean="0"/>
              <a:t>God is love and He cannot act contrary to His nature and we have to allow ourselves to be transformed into that image of Love</a:t>
            </a:r>
          </a:p>
        </p:txBody>
      </p:sp>
      <p:sp>
        <p:nvSpPr>
          <p:cNvPr id="4" name="Slide Number Placeholder 3"/>
          <p:cNvSpPr>
            <a:spLocks noGrp="1"/>
          </p:cNvSpPr>
          <p:nvPr>
            <p:ph type="sldNum" sz="quarter" idx="10"/>
          </p:nvPr>
        </p:nvSpPr>
        <p:spPr/>
        <p:txBody>
          <a:bodyPr/>
          <a:lstStyle/>
          <a:p>
            <a:fld id="{5CCF0829-D876-4A23-9087-6A7A3095D055}"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Read </a:t>
            </a:r>
            <a:r>
              <a:rPr lang="en-US" dirty="0" smtClean="0"/>
              <a:t>through </a:t>
            </a:r>
            <a:r>
              <a:rPr lang="en-US" smtClean="0"/>
              <a:t>the </a:t>
            </a:r>
            <a:r>
              <a:rPr lang="en-US" smtClean="0"/>
              <a:t>slide</a:t>
            </a:r>
            <a:endParaRPr lang="en-US" dirty="0" smtClean="0"/>
          </a:p>
        </p:txBody>
      </p:sp>
      <p:sp>
        <p:nvSpPr>
          <p:cNvPr id="4" name="Slide Number Placeholder 3"/>
          <p:cNvSpPr>
            <a:spLocks noGrp="1"/>
          </p:cNvSpPr>
          <p:nvPr>
            <p:ph type="sldNum" sz="quarter" idx="10"/>
          </p:nvPr>
        </p:nvSpPr>
        <p:spPr/>
        <p:txBody>
          <a:bodyPr/>
          <a:lstStyle/>
          <a:p>
            <a:fld id="{5CCF0829-D876-4A23-9087-6A7A3095D055}"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Read</a:t>
            </a:r>
            <a:r>
              <a:rPr lang="en-US" baseline="0" dirty="0" smtClean="0"/>
              <a:t> through the slide</a:t>
            </a:r>
          </a:p>
          <a:p>
            <a:r>
              <a:rPr lang="en-US" baseline="0" dirty="0" smtClean="0"/>
              <a:t>Pray</a:t>
            </a:r>
          </a:p>
          <a:p>
            <a:r>
              <a:rPr lang="en-US" baseline="0" smtClean="0"/>
              <a:t>Dismiss</a:t>
            </a:r>
          </a:p>
        </p:txBody>
      </p:sp>
      <p:sp>
        <p:nvSpPr>
          <p:cNvPr id="4" name="Slide Number Placeholder 3"/>
          <p:cNvSpPr>
            <a:spLocks noGrp="1"/>
          </p:cNvSpPr>
          <p:nvPr>
            <p:ph type="sldNum" sz="quarter" idx="10"/>
          </p:nvPr>
        </p:nvSpPr>
        <p:spPr/>
        <p:txBody>
          <a:bodyPr/>
          <a:lstStyle/>
          <a:p>
            <a:fld id="{5CCF0829-D876-4A23-9087-6A7A3095D055}"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Read</a:t>
            </a:r>
            <a:r>
              <a:rPr lang="en-US" baseline="0" dirty="0" smtClean="0"/>
              <a:t> through the slide</a:t>
            </a:r>
          </a:p>
          <a:p>
            <a:r>
              <a:rPr lang="en-US" baseline="0" dirty="0" smtClean="0"/>
              <a:t>Pray</a:t>
            </a:r>
          </a:p>
          <a:p>
            <a:r>
              <a:rPr lang="en-US" baseline="0" smtClean="0"/>
              <a:t>Dismiss</a:t>
            </a:r>
          </a:p>
        </p:txBody>
      </p:sp>
      <p:sp>
        <p:nvSpPr>
          <p:cNvPr id="4" name="Slide Number Placeholder 3"/>
          <p:cNvSpPr>
            <a:spLocks noGrp="1"/>
          </p:cNvSpPr>
          <p:nvPr>
            <p:ph type="sldNum" sz="quarter" idx="10"/>
          </p:nvPr>
        </p:nvSpPr>
        <p:spPr/>
        <p:txBody>
          <a:bodyPr/>
          <a:lstStyle/>
          <a:p>
            <a:fld id="{5CCF0829-D876-4A23-9087-6A7A3095D055}" type="slidenum">
              <a:rPr lang="en-US" smtClean="0"/>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BF33F42-B5DE-4148-9833-FA349E7FEA9A}" type="datetimeFigureOut">
              <a:rPr lang="en-US" smtClean="0"/>
              <a:pPr/>
              <a:t>5/21/2017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84A8-6804-4865-9CE6-953F396D0D5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F33F42-B5DE-4148-9833-FA349E7FEA9A}" type="datetimeFigureOut">
              <a:rPr lang="en-US" smtClean="0"/>
              <a:pPr/>
              <a:t>5/21/2017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84A8-6804-4865-9CE6-953F396D0D5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F33F42-B5DE-4148-9833-FA349E7FEA9A}" type="datetimeFigureOut">
              <a:rPr lang="en-US" smtClean="0"/>
              <a:pPr/>
              <a:t>5/21/2017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84A8-6804-4865-9CE6-953F396D0D5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BF33F42-B5DE-4148-9833-FA349E7FEA9A}" type="datetimeFigureOut">
              <a:rPr lang="en-US" smtClean="0"/>
              <a:pPr/>
              <a:t>5/21/2017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4884A8-6804-4865-9CE6-953F396D0D5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BF33F42-B5DE-4148-9833-FA349E7FEA9A}" type="datetimeFigureOut">
              <a:rPr lang="en-US" smtClean="0"/>
              <a:pPr/>
              <a:t>5/21/2017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4884A8-6804-4865-9CE6-953F396D0D5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BF33F42-B5DE-4148-9833-FA349E7FEA9A}" type="datetimeFigureOut">
              <a:rPr lang="en-US" smtClean="0"/>
              <a:pPr/>
              <a:t>5/21/2017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4884A8-6804-4865-9CE6-953F396D0D5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F33F42-B5DE-4148-9833-FA349E7FEA9A}" type="datetimeFigureOut">
              <a:rPr lang="en-US" smtClean="0"/>
              <a:pPr/>
              <a:t>5/21/2017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4884A8-6804-4865-9CE6-953F396D0D5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F33F42-B5DE-4148-9833-FA349E7FEA9A}" type="datetimeFigureOut">
              <a:rPr lang="en-US" smtClean="0"/>
              <a:pPr/>
              <a:t>5/21/2017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4884A8-6804-4865-9CE6-953F396D0D5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F33F42-B5DE-4148-9833-FA349E7FEA9A}" type="datetimeFigureOut">
              <a:rPr lang="en-US" smtClean="0"/>
              <a:pPr/>
              <a:t>5/21/2017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4884A8-6804-4865-9CE6-953F396D0D5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F33F42-B5DE-4148-9833-FA349E7FEA9A}" type="datetimeFigureOut">
              <a:rPr lang="en-US" smtClean="0"/>
              <a:pPr/>
              <a:t>5/21/2017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84A8-6804-4865-9CE6-953F396D0D5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F33F42-B5DE-4148-9833-FA349E7FEA9A}" type="datetimeFigureOut">
              <a:rPr lang="en-US" smtClean="0"/>
              <a:pPr/>
              <a:t>5/21/2017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84A8-6804-4865-9CE6-953F396D0D5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F33F42-B5DE-4148-9833-FA349E7FEA9A}" type="datetimeFigureOut">
              <a:rPr lang="en-US" smtClean="0"/>
              <a:pPr/>
              <a:t>5/21/2017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4884A8-6804-4865-9CE6-953F396D0D5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5"/>
            <a:ext cx="9144000" cy="1470025"/>
          </a:xfrm>
        </p:spPr>
        <p:txBody>
          <a:bodyPr>
            <a:normAutofit/>
          </a:bodyPr>
          <a:lstStyle/>
          <a:p>
            <a:r>
              <a:rPr lang="en-US" sz="5400" dirty="0" smtClean="0"/>
              <a:t>“It’s a Process…”</a:t>
            </a:r>
            <a:endParaRPr lang="en-US" sz="5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4114800" cy="639762"/>
          </a:xfrm>
        </p:spPr>
        <p:txBody>
          <a:bodyPr>
            <a:normAutofit fontScale="90000"/>
          </a:bodyPr>
          <a:lstStyle/>
          <a:p>
            <a:r>
              <a:rPr lang="en-US" dirty="0" smtClean="0"/>
              <a:t>What is a process?</a:t>
            </a:r>
            <a:endParaRPr lang="en-US" dirty="0"/>
          </a:p>
        </p:txBody>
      </p:sp>
      <p:sp>
        <p:nvSpPr>
          <p:cNvPr id="8194" name="AutoShape 2" descr="Image result for process map pictu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8196" name="Picture 4" descr="Image result for process map pictures"/>
          <p:cNvPicPr>
            <a:picLocks noChangeAspect="1" noChangeArrowheads="1"/>
          </p:cNvPicPr>
          <p:nvPr/>
        </p:nvPicPr>
        <p:blipFill>
          <a:blip r:embed="rId3" cstate="print"/>
          <a:srcRect/>
          <a:stretch>
            <a:fillRect/>
          </a:stretch>
        </p:blipFill>
        <p:spPr bwMode="auto">
          <a:xfrm>
            <a:off x="-1" y="609600"/>
            <a:ext cx="8982029" cy="62484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162800" cy="639762"/>
          </a:xfrm>
        </p:spPr>
        <p:txBody>
          <a:bodyPr>
            <a:normAutofit fontScale="90000"/>
          </a:bodyPr>
          <a:lstStyle/>
          <a:p>
            <a:r>
              <a:rPr lang="en-US" dirty="0" smtClean="0"/>
              <a:t>Value added – Non value added?</a:t>
            </a:r>
            <a:endParaRPr lang="en-US" dirty="0"/>
          </a:p>
        </p:txBody>
      </p:sp>
      <p:sp>
        <p:nvSpPr>
          <p:cNvPr id="5" name="TextBox 4"/>
          <p:cNvSpPr txBox="1"/>
          <p:nvPr/>
        </p:nvSpPr>
        <p:spPr>
          <a:xfrm>
            <a:off x="228600" y="906229"/>
            <a:ext cx="8915400" cy="3208571"/>
          </a:xfrm>
          <a:prstGeom prst="rect">
            <a:avLst/>
          </a:prstGeom>
          <a:noFill/>
        </p:spPr>
        <p:txBody>
          <a:bodyPr wrap="square" rtlCol="0">
            <a:spAutoFit/>
          </a:bodyPr>
          <a:lstStyle/>
          <a:p>
            <a:r>
              <a:rPr lang="en-US" sz="3200" b="1" dirty="0" smtClean="0"/>
              <a:t>So a value added step is</a:t>
            </a:r>
          </a:p>
          <a:p>
            <a:endParaRPr lang="en-US" sz="1050" dirty="0" smtClean="0"/>
          </a:p>
          <a:p>
            <a:pPr>
              <a:buFont typeface="Arial" pitchFamily="34" charset="0"/>
              <a:buChar char="•"/>
            </a:pPr>
            <a:r>
              <a:rPr lang="en-US" sz="3200" dirty="0" smtClean="0"/>
              <a:t>  A step that transforms the material into the product the customer wants</a:t>
            </a:r>
          </a:p>
          <a:p>
            <a:pPr>
              <a:buFont typeface="Arial" pitchFamily="34" charset="0"/>
              <a:buChar char="•"/>
            </a:pPr>
            <a:r>
              <a:rPr lang="en-US" sz="3200" dirty="0" smtClean="0"/>
              <a:t>  A step that the customer is willing to pay for (putting it in a box to protect it…)</a:t>
            </a:r>
          </a:p>
          <a:p>
            <a:endParaRPr lang="en-US" sz="3200" dirty="0" smtClean="0"/>
          </a:p>
        </p:txBody>
      </p:sp>
      <p:sp>
        <p:nvSpPr>
          <p:cNvPr id="4" name="Rectangle 3"/>
          <p:cNvSpPr/>
          <p:nvPr/>
        </p:nvSpPr>
        <p:spPr>
          <a:xfrm>
            <a:off x="228600" y="3989472"/>
            <a:ext cx="8382000" cy="2716128"/>
          </a:xfrm>
          <a:prstGeom prst="rect">
            <a:avLst/>
          </a:prstGeom>
        </p:spPr>
        <p:txBody>
          <a:bodyPr wrap="square">
            <a:spAutoFit/>
          </a:bodyPr>
          <a:lstStyle/>
          <a:p>
            <a:r>
              <a:rPr lang="en-US" sz="3200" b="1" dirty="0" smtClean="0"/>
              <a:t>Non value added step is</a:t>
            </a:r>
          </a:p>
          <a:p>
            <a:endParaRPr lang="en-US" sz="1050" dirty="0" smtClean="0"/>
          </a:p>
          <a:p>
            <a:pPr>
              <a:buFont typeface="Arial" pitchFamily="34" charset="0"/>
              <a:buChar char="•"/>
            </a:pPr>
            <a:r>
              <a:rPr lang="en-US" sz="3200" dirty="0" smtClean="0"/>
              <a:t>  A step that does nothing to change the form, fit or function of the product</a:t>
            </a:r>
          </a:p>
          <a:p>
            <a:pPr>
              <a:buFont typeface="Arial" pitchFamily="34" charset="0"/>
              <a:buChar char="•"/>
            </a:pPr>
            <a:r>
              <a:rPr lang="en-US" sz="3200" dirty="0" smtClean="0"/>
              <a:t>  Customer is not willing to pay for that step </a:t>
            </a:r>
          </a:p>
          <a:p>
            <a:pPr>
              <a:buFont typeface="Arial" pitchFamily="34" charset="0"/>
              <a:buChar char="•"/>
            </a:pPr>
            <a:r>
              <a:rPr lang="en-US" sz="3200" dirty="0" smtClean="0"/>
              <a:t>  8 wastes</a:t>
            </a:r>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6971139"/>
          </a:xfrm>
          <a:prstGeom prst="rect">
            <a:avLst/>
          </a:prstGeom>
          <a:noFill/>
        </p:spPr>
        <p:txBody>
          <a:bodyPr wrap="square" rtlCol="0">
            <a:spAutoFit/>
          </a:bodyPr>
          <a:lstStyle/>
          <a:p>
            <a:r>
              <a:rPr lang="en-US" sz="3200" dirty="0" smtClean="0"/>
              <a:t>Consider the process…..image of Christ</a:t>
            </a:r>
          </a:p>
          <a:p>
            <a:endParaRPr lang="en-US" sz="1100" dirty="0"/>
          </a:p>
          <a:p>
            <a:r>
              <a:rPr lang="en-US" sz="3200" dirty="0" smtClean="0"/>
              <a:t>If we said that real value added time is the time spent</a:t>
            </a:r>
          </a:p>
          <a:p>
            <a:pPr lvl="1">
              <a:buFont typeface="Arial" pitchFamily="34" charset="0"/>
              <a:buChar char="•"/>
            </a:pPr>
            <a:r>
              <a:rPr lang="en-US" sz="2800" dirty="0" smtClean="0"/>
              <a:t>  Allowing God to work in us</a:t>
            </a:r>
          </a:p>
          <a:p>
            <a:pPr lvl="1">
              <a:buFont typeface="Arial" pitchFamily="34" charset="0"/>
              <a:buChar char="•"/>
            </a:pPr>
            <a:r>
              <a:rPr lang="en-US" sz="2800" dirty="0"/>
              <a:t> </a:t>
            </a:r>
            <a:r>
              <a:rPr lang="en-US" sz="2800" dirty="0" smtClean="0"/>
              <a:t> Being about our Father’s business</a:t>
            </a:r>
          </a:p>
          <a:p>
            <a:pPr lvl="1">
              <a:buFont typeface="Arial" pitchFamily="34" charset="0"/>
              <a:buChar char="•"/>
            </a:pPr>
            <a:r>
              <a:rPr lang="en-US" sz="2800" dirty="0"/>
              <a:t> </a:t>
            </a:r>
            <a:r>
              <a:rPr lang="en-US" sz="2800" dirty="0" smtClean="0"/>
              <a:t> Being a good steward of what the </a:t>
            </a:r>
            <a:r>
              <a:rPr lang="en-US" sz="2800" b="1" dirty="0" smtClean="0"/>
              <a:t>Father</a:t>
            </a:r>
            <a:r>
              <a:rPr lang="en-US" sz="2800" dirty="0" smtClean="0"/>
              <a:t> has blessed us with</a:t>
            </a:r>
          </a:p>
          <a:p>
            <a:endParaRPr lang="en-US" sz="1200" dirty="0"/>
          </a:p>
          <a:p>
            <a:r>
              <a:rPr lang="en-US" sz="3200" dirty="0" smtClean="0"/>
              <a:t>How much of our time would be considered value added?  What about non value added?</a:t>
            </a:r>
          </a:p>
          <a:p>
            <a:endParaRPr lang="en-US" sz="1200" dirty="0" smtClean="0"/>
          </a:p>
          <a:p>
            <a:r>
              <a:rPr lang="en-US" sz="3200" dirty="0" smtClean="0"/>
              <a:t>All the waste can have an impact on how soon we walk in a greater level of victory</a:t>
            </a:r>
          </a:p>
          <a:p>
            <a:endParaRPr lang="en-US" sz="1200" dirty="0" smtClean="0"/>
          </a:p>
          <a:p>
            <a:r>
              <a:rPr lang="en-US" sz="3200" dirty="0" smtClean="0"/>
              <a:t>Again, waste can affect our ability to achieve all that God has promised and all that He has predestined for us to accomplish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39762"/>
          </a:xfrm>
        </p:spPr>
        <p:txBody>
          <a:bodyPr>
            <a:normAutofit fontScale="90000"/>
          </a:bodyPr>
          <a:lstStyle/>
          <a:p>
            <a:pPr algn="l"/>
            <a:r>
              <a:rPr lang="en-US" dirty="0" smtClean="0"/>
              <a:t>Non value added steps - 8 wastes</a:t>
            </a:r>
            <a:endParaRPr lang="en-US" dirty="0"/>
          </a:p>
        </p:txBody>
      </p:sp>
      <p:sp>
        <p:nvSpPr>
          <p:cNvPr id="5" name="TextBox 4"/>
          <p:cNvSpPr txBox="1"/>
          <p:nvPr/>
        </p:nvSpPr>
        <p:spPr>
          <a:xfrm>
            <a:off x="0" y="1066800"/>
            <a:ext cx="8915400" cy="5770811"/>
          </a:xfrm>
          <a:prstGeom prst="rect">
            <a:avLst/>
          </a:prstGeom>
          <a:noFill/>
        </p:spPr>
        <p:txBody>
          <a:bodyPr wrap="square" rtlCol="0">
            <a:spAutoFit/>
          </a:bodyPr>
          <a:lstStyle/>
          <a:p>
            <a:pPr>
              <a:buFont typeface="Arial" pitchFamily="34" charset="0"/>
              <a:buChar char="•"/>
            </a:pPr>
            <a:r>
              <a:rPr lang="en-US" sz="3200" dirty="0" smtClean="0"/>
              <a:t>  </a:t>
            </a:r>
            <a:r>
              <a:rPr lang="en-US" sz="3200" b="1" dirty="0" smtClean="0"/>
              <a:t>Overproduction</a:t>
            </a:r>
            <a:r>
              <a:rPr lang="en-US" sz="3200" dirty="0" smtClean="0"/>
              <a:t> = </a:t>
            </a:r>
            <a:r>
              <a:rPr lang="en-US" sz="3200" dirty="0" smtClean="0"/>
              <a:t>more </a:t>
            </a:r>
            <a:r>
              <a:rPr lang="en-US" sz="3200" dirty="0" smtClean="0"/>
              <a:t>parts than needed</a:t>
            </a:r>
          </a:p>
          <a:p>
            <a:endParaRPr lang="en-US" sz="1200" dirty="0"/>
          </a:p>
          <a:p>
            <a:pPr>
              <a:buFont typeface="Arial" pitchFamily="34" charset="0"/>
              <a:buChar char="•"/>
            </a:pPr>
            <a:r>
              <a:rPr lang="en-US" sz="3200" dirty="0" smtClean="0"/>
              <a:t>  </a:t>
            </a:r>
            <a:r>
              <a:rPr lang="en-US" sz="3200" b="1" dirty="0" smtClean="0"/>
              <a:t>Defects</a:t>
            </a:r>
            <a:r>
              <a:rPr lang="en-US" sz="3200" dirty="0" smtClean="0"/>
              <a:t> = bad parts</a:t>
            </a:r>
          </a:p>
          <a:p>
            <a:endParaRPr lang="en-US" sz="1200" dirty="0"/>
          </a:p>
          <a:p>
            <a:pPr>
              <a:buFont typeface="Arial" pitchFamily="34" charset="0"/>
              <a:buChar char="•"/>
            </a:pPr>
            <a:r>
              <a:rPr lang="en-US" sz="3200" dirty="0" smtClean="0"/>
              <a:t>  </a:t>
            </a:r>
            <a:r>
              <a:rPr lang="en-US" sz="3200" b="1" dirty="0" smtClean="0"/>
              <a:t>Transportation</a:t>
            </a:r>
            <a:r>
              <a:rPr lang="en-US" sz="3200" dirty="0" smtClean="0"/>
              <a:t> = too much movement of product</a:t>
            </a:r>
          </a:p>
          <a:p>
            <a:endParaRPr lang="en-US" sz="1200" dirty="0"/>
          </a:p>
          <a:p>
            <a:pPr>
              <a:buFont typeface="Arial" pitchFamily="34" charset="0"/>
              <a:buChar char="•"/>
            </a:pPr>
            <a:r>
              <a:rPr lang="en-US" sz="3200" dirty="0" smtClean="0"/>
              <a:t>  </a:t>
            </a:r>
            <a:r>
              <a:rPr lang="en-US" sz="3200" b="1" dirty="0" smtClean="0"/>
              <a:t>Over processing </a:t>
            </a:r>
            <a:r>
              <a:rPr lang="en-US" sz="3200" dirty="0" smtClean="0"/>
              <a:t>= Making better than needed</a:t>
            </a:r>
          </a:p>
          <a:p>
            <a:endParaRPr lang="en-US" sz="1200" dirty="0"/>
          </a:p>
          <a:p>
            <a:pPr>
              <a:buFont typeface="Arial" pitchFamily="34" charset="0"/>
              <a:buChar char="•"/>
            </a:pPr>
            <a:r>
              <a:rPr lang="en-US" sz="3200" dirty="0" smtClean="0"/>
              <a:t>  </a:t>
            </a:r>
            <a:r>
              <a:rPr lang="en-US" sz="3200" b="1" dirty="0" smtClean="0"/>
              <a:t>Waiting time </a:t>
            </a:r>
            <a:r>
              <a:rPr lang="en-US" sz="3200" dirty="0" smtClean="0"/>
              <a:t>= time spent waiting</a:t>
            </a:r>
          </a:p>
          <a:p>
            <a:endParaRPr lang="en-US" sz="1200" dirty="0"/>
          </a:p>
          <a:p>
            <a:pPr>
              <a:buFont typeface="Arial" pitchFamily="34" charset="0"/>
              <a:buChar char="•"/>
            </a:pPr>
            <a:r>
              <a:rPr lang="en-US" sz="3200" dirty="0" smtClean="0"/>
              <a:t>  </a:t>
            </a:r>
            <a:r>
              <a:rPr lang="en-US" sz="3200" b="1" dirty="0" smtClean="0"/>
              <a:t>Excess inventory </a:t>
            </a:r>
            <a:r>
              <a:rPr lang="en-US" sz="3200" dirty="0" smtClean="0"/>
              <a:t>= Too many </a:t>
            </a:r>
            <a:r>
              <a:rPr lang="en-US" sz="3200" dirty="0" smtClean="0"/>
              <a:t>parts between steps</a:t>
            </a:r>
            <a:endParaRPr lang="en-US" sz="3200" dirty="0" smtClean="0"/>
          </a:p>
          <a:p>
            <a:endParaRPr lang="en-US" sz="1200" dirty="0"/>
          </a:p>
          <a:p>
            <a:pPr>
              <a:buFont typeface="Arial" pitchFamily="34" charset="0"/>
              <a:buChar char="•"/>
            </a:pPr>
            <a:r>
              <a:rPr lang="en-US" sz="3200" dirty="0" smtClean="0"/>
              <a:t>  </a:t>
            </a:r>
            <a:r>
              <a:rPr lang="en-US" sz="3200" b="1" dirty="0" smtClean="0"/>
              <a:t>Motion waste </a:t>
            </a:r>
            <a:r>
              <a:rPr lang="en-US" sz="3200" dirty="0" smtClean="0"/>
              <a:t>= Excess physical movement</a:t>
            </a:r>
          </a:p>
          <a:p>
            <a:endParaRPr lang="en-US" sz="1200" dirty="0" smtClean="0"/>
          </a:p>
          <a:p>
            <a:pPr>
              <a:buFont typeface="Arial" pitchFamily="34" charset="0"/>
              <a:buChar char="•"/>
            </a:pPr>
            <a:r>
              <a:rPr lang="en-US" sz="3200" dirty="0" smtClean="0"/>
              <a:t>  </a:t>
            </a:r>
            <a:r>
              <a:rPr lang="en-US" sz="3200" b="1" dirty="0" smtClean="0"/>
              <a:t>Wasted Talent </a:t>
            </a:r>
            <a:r>
              <a:rPr lang="en-US" sz="3200" dirty="0" smtClean="0"/>
              <a:t>= Not including operators…</a:t>
            </a:r>
          </a:p>
          <a:p>
            <a:endParaRPr lang="en-US" sz="32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39762"/>
          </a:xfrm>
        </p:spPr>
        <p:txBody>
          <a:bodyPr>
            <a:normAutofit fontScale="90000"/>
          </a:bodyPr>
          <a:lstStyle/>
          <a:p>
            <a:pPr algn="l"/>
            <a:r>
              <a:rPr lang="en-US" dirty="0" smtClean="0"/>
              <a:t>Wastes Compared – Natural </a:t>
            </a:r>
            <a:r>
              <a:rPr lang="en-US" dirty="0" err="1" smtClean="0"/>
              <a:t>vs</a:t>
            </a:r>
            <a:r>
              <a:rPr lang="en-US" dirty="0" smtClean="0"/>
              <a:t> Spiritual</a:t>
            </a:r>
            <a:endParaRPr lang="en-US" dirty="0"/>
          </a:p>
        </p:txBody>
      </p:sp>
      <p:sp>
        <p:nvSpPr>
          <p:cNvPr id="6" name="TextBox 5"/>
          <p:cNvSpPr txBox="1"/>
          <p:nvPr/>
        </p:nvSpPr>
        <p:spPr>
          <a:xfrm>
            <a:off x="0" y="878443"/>
            <a:ext cx="3505200" cy="5293757"/>
          </a:xfrm>
          <a:prstGeom prst="rect">
            <a:avLst/>
          </a:prstGeom>
          <a:noFill/>
        </p:spPr>
        <p:txBody>
          <a:bodyPr wrap="square" rtlCol="0">
            <a:spAutoFit/>
          </a:bodyPr>
          <a:lstStyle/>
          <a:p>
            <a:pPr>
              <a:buFont typeface="Arial" pitchFamily="34" charset="0"/>
              <a:buChar char="•"/>
            </a:pPr>
            <a:r>
              <a:rPr lang="en-US" sz="3200" dirty="0" smtClean="0"/>
              <a:t>  </a:t>
            </a:r>
            <a:r>
              <a:rPr lang="en-US" sz="3200" dirty="0" smtClean="0"/>
              <a:t>Overproduction</a:t>
            </a:r>
          </a:p>
          <a:p>
            <a:endParaRPr lang="en-US" sz="1100" dirty="0" smtClean="0"/>
          </a:p>
          <a:p>
            <a:pPr>
              <a:buFont typeface="Arial" pitchFamily="34" charset="0"/>
              <a:buChar char="•"/>
            </a:pPr>
            <a:r>
              <a:rPr lang="en-US" sz="3200" dirty="0" smtClean="0"/>
              <a:t>  </a:t>
            </a:r>
            <a:r>
              <a:rPr lang="en-US" sz="3200" dirty="0" smtClean="0"/>
              <a:t>Defects</a:t>
            </a:r>
          </a:p>
          <a:p>
            <a:endParaRPr lang="en-US" sz="1100" dirty="0" smtClean="0"/>
          </a:p>
          <a:p>
            <a:pPr marL="288925" indent="-288925">
              <a:buFont typeface="Arial" panose="020B0604020202020204" pitchFamily="34" charset="0"/>
              <a:buChar char="•"/>
            </a:pPr>
            <a:r>
              <a:rPr lang="en-US" sz="3200" dirty="0" smtClean="0"/>
              <a:t>Transportation</a:t>
            </a:r>
          </a:p>
          <a:p>
            <a:endParaRPr lang="en-US" sz="1200" dirty="0" smtClean="0"/>
          </a:p>
          <a:p>
            <a:pPr>
              <a:buFont typeface="Arial" pitchFamily="34" charset="0"/>
              <a:buChar char="•"/>
            </a:pPr>
            <a:r>
              <a:rPr lang="en-US" sz="3200" dirty="0" smtClean="0"/>
              <a:t>  Over </a:t>
            </a:r>
            <a:r>
              <a:rPr lang="en-US" sz="3200" dirty="0" smtClean="0"/>
              <a:t>processing</a:t>
            </a:r>
          </a:p>
          <a:p>
            <a:endParaRPr lang="en-US" sz="1200" dirty="0" smtClean="0"/>
          </a:p>
          <a:p>
            <a:pPr marL="347663" indent="-347663">
              <a:buFont typeface="Arial" panose="020B0604020202020204" pitchFamily="34" charset="0"/>
              <a:buChar char="•"/>
            </a:pPr>
            <a:r>
              <a:rPr lang="en-US" sz="3200" dirty="0" smtClean="0"/>
              <a:t>Waiting time</a:t>
            </a:r>
          </a:p>
          <a:p>
            <a:endParaRPr lang="en-US" sz="1200" dirty="0" smtClean="0"/>
          </a:p>
          <a:p>
            <a:pPr marL="347663" indent="-347663">
              <a:buFont typeface="Arial" panose="020B0604020202020204" pitchFamily="34" charset="0"/>
              <a:buChar char="•"/>
            </a:pPr>
            <a:r>
              <a:rPr lang="en-US" sz="3200" dirty="0" smtClean="0"/>
              <a:t>Excess inventory</a:t>
            </a:r>
          </a:p>
          <a:p>
            <a:endParaRPr lang="en-US" sz="1200" dirty="0" smtClean="0"/>
          </a:p>
          <a:p>
            <a:pPr>
              <a:buFont typeface="Arial" pitchFamily="34" charset="0"/>
              <a:buChar char="•"/>
            </a:pPr>
            <a:r>
              <a:rPr lang="en-US" sz="3200" dirty="0" smtClean="0"/>
              <a:t>  Motion waste</a:t>
            </a:r>
          </a:p>
          <a:p>
            <a:endParaRPr lang="en-US" sz="1200" dirty="0" smtClean="0"/>
          </a:p>
          <a:p>
            <a:pPr>
              <a:buFont typeface="Arial" pitchFamily="34" charset="0"/>
              <a:buChar char="•"/>
            </a:pPr>
            <a:r>
              <a:rPr lang="en-US" sz="3200" dirty="0" smtClean="0"/>
              <a:t>  </a:t>
            </a:r>
            <a:r>
              <a:rPr lang="en-US" sz="3200" dirty="0" smtClean="0"/>
              <a:t>Wasted </a:t>
            </a:r>
            <a:r>
              <a:rPr lang="en-US" sz="3200" dirty="0" smtClean="0"/>
              <a:t>talent</a:t>
            </a:r>
          </a:p>
        </p:txBody>
      </p:sp>
      <p:sp>
        <p:nvSpPr>
          <p:cNvPr id="11" name="TextBox 10"/>
          <p:cNvSpPr txBox="1"/>
          <p:nvPr/>
        </p:nvSpPr>
        <p:spPr>
          <a:xfrm>
            <a:off x="4648200" y="856357"/>
            <a:ext cx="4495800" cy="5324535"/>
          </a:xfrm>
          <a:prstGeom prst="rect">
            <a:avLst/>
          </a:prstGeom>
          <a:noFill/>
        </p:spPr>
        <p:txBody>
          <a:bodyPr wrap="square" rtlCol="0">
            <a:spAutoFit/>
          </a:bodyPr>
          <a:lstStyle/>
          <a:p>
            <a:pPr>
              <a:buFont typeface="Arial" pitchFamily="34" charset="0"/>
              <a:buChar char="•"/>
            </a:pPr>
            <a:r>
              <a:rPr lang="en-US" sz="3200" dirty="0" smtClean="0"/>
              <a:t>  Works </a:t>
            </a:r>
            <a:r>
              <a:rPr lang="en-US" sz="3200" dirty="0" smtClean="0"/>
              <a:t>mentality</a:t>
            </a:r>
          </a:p>
          <a:p>
            <a:endParaRPr lang="en-US" sz="1200" dirty="0" smtClean="0"/>
          </a:p>
          <a:p>
            <a:pPr>
              <a:buFont typeface="Arial" pitchFamily="34" charset="0"/>
              <a:buChar char="•"/>
            </a:pPr>
            <a:r>
              <a:rPr lang="en-US" sz="3200" dirty="0" smtClean="0"/>
              <a:t>  Words without </a:t>
            </a:r>
            <a:r>
              <a:rPr lang="en-US" sz="3200" dirty="0" smtClean="0"/>
              <a:t>life</a:t>
            </a:r>
          </a:p>
          <a:p>
            <a:endParaRPr lang="en-US" sz="1200" dirty="0" smtClean="0"/>
          </a:p>
          <a:p>
            <a:pPr>
              <a:buFont typeface="Arial" pitchFamily="34" charset="0"/>
              <a:buChar char="•"/>
            </a:pPr>
            <a:r>
              <a:rPr lang="en-US" sz="3200" dirty="0" smtClean="0"/>
              <a:t>  Broad path, not </a:t>
            </a:r>
            <a:r>
              <a:rPr lang="en-US" sz="3200" dirty="0" smtClean="0"/>
              <a:t>narrow</a:t>
            </a:r>
          </a:p>
          <a:p>
            <a:endParaRPr lang="en-US" sz="1200" dirty="0" smtClean="0"/>
          </a:p>
          <a:p>
            <a:pPr>
              <a:buFont typeface="Arial" pitchFamily="34" charset="0"/>
              <a:buChar char="•"/>
            </a:pPr>
            <a:r>
              <a:rPr lang="en-US" sz="3200" dirty="0" smtClean="0"/>
              <a:t>  Life out of </a:t>
            </a:r>
            <a:r>
              <a:rPr lang="en-US" sz="3200" dirty="0" smtClean="0"/>
              <a:t>balance</a:t>
            </a:r>
          </a:p>
          <a:p>
            <a:endParaRPr lang="en-US" sz="1200" dirty="0" smtClean="0"/>
          </a:p>
          <a:p>
            <a:pPr>
              <a:buFont typeface="Arial" pitchFamily="34" charset="0"/>
              <a:buChar char="•"/>
            </a:pPr>
            <a:r>
              <a:rPr lang="en-US" sz="3200" dirty="0" smtClean="0"/>
              <a:t>  Not </a:t>
            </a:r>
            <a:r>
              <a:rPr lang="en-US" sz="3200" dirty="0" smtClean="0"/>
              <a:t>waiting </a:t>
            </a:r>
            <a:r>
              <a:rPr lang="en-US" sz="3200" dirty="0" smtClean="0"/>
              <a:t>properly</a:t>
            </a:r>
          </a:p>
          <a:p>
            <a:endParaRPr lang="en-US" sz="1200" dirty="0" smtClean="0"/>
          </a:p>
          <a:p>
            <a:pPr>
              <a:buFont typeface="Arial" pitchFamily="34" charset="0"/>
              <a:buChar char="•"/>
            </a:pPr>
            <a:r>
              <a:rPr lang="en-US" sz="3200" dirty="0" smtClean="0"/>
              <a:t>  </a:t>
            </a:r>
            <a:r>
              <a:rPr lang="en-US" sz="3200" dirty="0" smtClean="0"/>
              <a:t>Accumulating </a:t>
            </a:r>
            <a:r>
              <a:rPr lang="en-US" sz="3200" dirty="0" smtClean="0"/>
              <a:t>things</a:t>
            </a:r>
          </a:p>
          <a:p>
            <a:endParaRPr lang="en-US" sz="1200" dirty="0" smtClean="0"/>
          </a:p>
          <a:p>
            <a:pPr>
              <a:buFont typeface="Arial" pitchFamily="34" charset="0"/>
              <a:buChar char="•"/>
            </a:pPr>
            <a:r>
              <a:rPr lang="en-US" sz="3200" dirty="0" smtClean="0"/>
              <a:t>  </a:t>
            </a:r>
            <a:r>
              <a:rPr lang="en-US" sz="3200" dirty="0" smtClean="0"/>
              <a:t>Meaningless activities</a:t>
            </a:r>
          </a:p>
          <a:p>
            <a:endParaRPr lang="en-US" sz="1200" dirty="0" smtClean="0"/>
          </a:p>
          <a:p>
            <a:pPr>
              <a:buFont typeface="Arial" pitchFamily="34" charset="0"/>
              <a:buChar char="•"/>
            </a:pPr>
            <a:r>
              <a:rPr lang="en-US" sz="3200" dirty="0" smtClean="0"/>
              <a:t>  Not serving others</a:t>
            </a:r>
          </a:p>
        </p:txBody>
      </p:sp>
      <p:sp>
        <p:nvSpPr>
          <p:cNvPr id="12" name="Right Arrow 11"/>
          <p:cNvSpPr/>
          <p:nvPr/>
        </p:nvSpPr>
        <p:spPr>
          <a:xfrm>
            <a:off x="3429000" y="2895600"/>
            <a:ext cx="1066800" cy="990600"/>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0"/>
            <a:ext cx="8686800" cy="646331"/>
          </a:xfrm>
          <a:prstGeom prst="rect">
            <a:avLst/>
          </a:prstGeom>
          <a:noFill/>
        </p:spPr>
        <p:txBody>
          <a:bodyPr wrap="square" rtlCol="0">
            <a:spAutoFit/>
          </a:bodyPr>
          <a:lstStyle/>
          <a:p>
            <a:r>
              <a:rPr lang="en-US" sz="3600" dirty="0" smtClean="0"/>
              <a:t>2 Peter 1:5-7 “Applying All Diligence”</a:t>
            </a:r>
            <a:endParaRPr lang="en-US" sz="3600" dirty="0"/>
          </a:p>
        </p:txBody>
      </p:sp>
      <p:sp>
        <p:nvSpPr>
          <p:cNvPr id="11" name="Rectangle 10"/>
          <p:cNvSpPr/>
          <p:nvPr/>
        </p:nvSpPr>
        <p:spPr>
          <a:xfrm>
            <a:off x="76200" y="2895600"/>
            <a:ext cx="1524000" cy="10668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smtClean="0"/>
              <a:t>Apply Moral Excellence</a:t>
            </a:r>
            <a:endParaRPr lang="en-US" sz="2300" dirty="0"/>
          </a:p>
        </p:txBody>
      </p:sp>
      <p:sp>
        <p:nvSpPr>
          <p:cNvPr id="12" name="Rectangle 11"/>
          <p:cNvSpPr/>
          <p:nvPr/>
        </p:nvSpPr>
        <p:spPr>
          <a:xfrm>
            <a:off x="1828800" y="2895600"/>
            <a:ext cx="1524000" cy="10668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smtClean="0"/>
              <a:t>Apply Knowledge</a:t>
            </a:r>
            <a:endParaRPr lang="en-US" sz="2300" dirty="0"/>
          </a:p>
        </p:txBody>
      </p:sp>
      <p:sp>
        <p:nvSpPr>
          <p:cNvPr id="13" name="Rectangle 12"/>
          <p:cNvSpPr/>
          <p:nvPr/>
        </p:nvSpPr>
        <p:spPr>
          <a:xfrm>
            <a:off x="3581400" y="2895600"/>
            <a:ext cx="1524000" cy="10668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smtClean="0"/>
              <a:t>Apply Self Control</a:t>
            </a:r>
            <a:endParaRPr lang="en-US" sz="2300" dirty="0"/>
          </a:p>
        </p:txBody>
      </p:sp>
      <p:sp>
        <p:nvSpPr>
          <p:cNvPr id="14" name="Rectangle 13"/>
          <p:cNvSpPr/>
          <p:nvPr/>
        </p:nvSpPr>
        <p:spPr>
          <a:xfrm>
            <a:off x="5334000" y="2895600"/>
            <a:ext cx="1828800" cy="10668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smtClean="0"/>
              <a:t>Apply Perseverance</a:t>
            </a:r>
            <a:endParaRPr lang="en-US" sz="2300" dirty="0"/>
          </a:p>
        </p:txBody>
      </p:sp>
      <p:sp>
        <p:nvSpPr>
          <p:cNvPr id="15" name="Rectangle 14"/>
          <p:cNvSpPr/>
          <p:nvPr/>
        </p:nvSpPr>
        <p:spPr>
          <a:xfrm>
            <a:off x="7315200" y="2895600"/>
            <a:ext cx="1524000" cy="10668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smtClean="0"/>
              <a:t>Apply Godliness</a:t>
            </a:r>
            <a:endParaRPr lang="en-US" sz="2300" dirty="0"/>
          </a:p>
        </p:txBody>
      </p:sp>
      <p:sp>
        <p:nvSpPr>
          <p:cNvPr id="16" name="Rectangle 15"/>
          <p:cNvSpPr/>
          <p:nvPr/>
        </p:nvSpPr>
        <p:spPr>
          <a:xfrm>
            <a:off x="2819400" y="4191000"/>
            <a:ext cx="1524000" cy="10668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smtClean="0"/>
              <a:t>Apply Brotherly Kindness</a:t>
            </a:r>
            <a:endParaRPr lang="en-US" sz="2300" dirty="0"/>
          </a:p>
        </p:txBody>
      </p:sp>
      <p:sp>
        <p:nvSpPr>
          <p:cNvPr id="17" name="Rectangle 16"/>
          <p:cNvSpPr/>
          <p:nvPr/>
        </p:nvSpPr>
        <p:spPr>
          <a:xfrm>
            <a:off x="4572000" y="4191000"/>
            <a:ext cx="1524000" cy="10668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smtClean="0"/>
              <a:t>Apply Love</a:t>
            </a:r>
            <a:endParaRPr lang="en-US" sz="2300" dirty="0"/>
          </a:p>
        </p:txBody>
      </p:sp>
      <p:sp>
        <p:nvSpPr>
          <p:cNvPr id="18" name="TextBox 17"/>
          <p:cNvSpPr txBox="1"/>
          <p:nvPr/>
        </p:nvSpPr>
        <p:spPr>
          <a:xfrm>
            <a:off x="0" y="5334000"/>
            <a:ext cx="8686800" cy="1569660"/>
          </a:xfrm>
          <a:prstGeom prst="rect">
            <a:avLst/>
          </a:prstGeom>
          <a:noFill/>
        </p:spPr>
        <p:txBody>
          <a:bodyPr wrap="square" rtlCol="0">
            <a:spAutoFit/>
          </a:bodyPr>
          <a:lstStyle/>
          <a:p>
            <a:r>
              <a:rPr lang="en-US" sz="3200" dirty="0" smtClean="0"/>
              <a:t>2 Peter 1:8 says the outcome of this process is that if we increase in these qualities we become useful and fruitful in the true knowledge of Jesus Christ</a:t>
            </a:r>
            <a:endParaRPr lang="en-US" sz="3200" dirty="0"/>
          </a:p>
        </p:txBody>
      </p:sp>
      <p:sp>
        <p:nvSpPr>
          <p:cNvPr id="19" name="TextBox 18"/>
          <p:cNvSpPr txBox="1"/>
          <p:nvPr/>
        </p:nvSpPr>
        <p:spPr>
          <a:xfrm>
            <a:off x="0" y="838200"/>
            <a:ext cx="8686800" cy="1569660"/>
          </a:xfrm>
          <a:prstGeom prst="rect">
            <a:avLst/>
          </a:prstGeom>
          <a:noFill/>
        </p:spPr>
        <p:txBody>
          <a:bodyPr wrap="square" rtlCol="0">
            <a:spAutoFit/>
          </a:bodyPr>
          <a:lstStyle/>
          <a:p>
            <a:r>
              <a:rPr lang="en-US" sz="3200" dirty="0" smtClean="0"/>
              <a:t>2 Peter 1:9 says we start off blind, short sighted, forgetful about our purification from our former sins</a:t>
            </a:r>
            <a:endParaRPr lang="en-US" sz="3200" dirty="0"/>
          </a:p>
        </p:txBody>
      </p:sp>
      <p:cxnSp>
        <p:nvCxnSpPr>
          <p:cNvPr id="21" name="Straight Arrow Connector 20"/>
          <p:cNvCxnSpPr>
            <a:stCxn id="11" idx="3"/>
            <a:endCxn id="12" idx="1"/>
          </p:cNvCxnSpPr>
          <p:nvPr/>
        </p:nvCxnSpPr>
        <p:spPr>
          <a:xfrm>
            <a:off x="1600200" y="3429000"/>
            <a:ext cx="228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12" idx="3"/>
            <a:endCxn id="13" idx="1"/>
          </p:cNvCxnSpPr>
          <p:nvPr/>
        </p:nvCxnSpPr>
        <p:spPr>
          <a:xfrm>
            <a:off x="3352800" y="3429000"/>
            <a:ext cx="228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endCxn id="14" idx="1"/>
          </p:cNvCxnSpPr>
          <p:nvPr/>
        </p:nvCxnSpPr>
        <p:spPr>
          <a:xfrm>
            <a:off x="5334000" y="3429000"/>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14" idx="3"/>
            <a:endCxn id="15" idx="1"/>
          </p:cNvCxnSpPr>
          <p:nvPr/>
        </p:nvCxnSpPr>
        <p:spPr>
          <a:xfrm>
            <a:off x="7162800" y="3429000"/>
            <a:ext cx="152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hape 28"/>
          <p:cNvCxnSpPr>
            <a:stCxn id="15" idx="3"/>
            <a:endCxn id="16" idx="1"/>
          </p:cNvCxnSpPr>
          <p:nvPr/>
        </p:nvCxnSpPr>
        <p:spPr>
          <a:xfrm flipH="1">
            <a:off x="2819400" y="3429000"/>
            <a:ext cx="6019800" cy="1295400"/>
          </a:xfrm>
          <a:prstGeom prst="bentConnector5">
            <a:avLst>
              <a:gd name="adj1" fmla="val -3797"/>
              <a:gd name="adj2" fmla="val 50000"/>
              <a:gd name="adj3" fmla="val 103797"/>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16" idx="3"/>
            <a:endCxn id="17" idx="1"/>
          </p:cNvCxnSpPr>
          <p:nvPr/>
        </p:nvCxnSpPr>
        <p:spPr>
          <a:xfrm>
            <a:off x="4343400" y="4724400"/>
            <a:ext cx="228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7" name="Down Arrow 36"/>
          <p:cNvSpPr/>
          <p:nvPr/>
        </p:nvSpPr>
        <p:spPr>
          <a:xfrm>
            <a:off x="457200" y="2286000"/>
            <a:ext cx="533400" cy="518161"/>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0"/>
          </a:p>
        </p:txBody>
      </p:sp>
      <p:sp>
        <p:nvSpPr>
          <p:cNvPr id="38" name="Down Arrow 37"/>
          <p:cNvSpPr/>
          <p:nvPr/>
        </p:nvSpPr>
        <p:spPr>
          <a:xfrm>
            <a:off x="6144126" y="4953000"/>
            <a:ext cx="561474" cy="48768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0"/>
          </a:p>
        </p:txBody>
      </p:sp>
      <p:cxnSp>
        <p:nvCxnSpPr>
          <p:cNvPr id="35" name="Straight Arrow Connector 34"/>
          <p:cNvCxnSpPr>
            <a:stCxn id="13" idx="3"/>
            <a:endCxn id="14" idx="1"/>
          </p:cNvCxnSpPr>
          <p:nvPr/>
        </p:nvCxnSpPr>
        <p:spPr>
          <a:xfrm>
            <a:off x="5105400" y="3429000"/>
            <a:ext cx="228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0" y="457200"/>
            <a:ext cx="9144000" cy="6001643"/>
          </a:xfrm>
          <a:prstGeom prst="rect">
            <a:avLst/>
          </a:prstGeom>
          <a:noFill/>
        </p:spPr>
        <p:txBody>
          <a:bodyPr wrap="square" rtlCol="0">
            <a:spAutoFit/>
          </a:bodyPr>
          <a:lstStyle/>
          <a:p>
            <a:pPr>
              <a:buFont typeface="Arial" pitchFamily="34" charset="0"/>
              <a:buChar char="•"/>
            </a:pPr>
            <a:r>
              <a:rPr lang="en-US" sz="3600" dirty="0" smtClean="0"/>
              <a:t>  Works mentality</a:t>
            </a:r>
          </a:p>
          <a:p>
            <a:endParaRPr lang="en-US" sz="1400" dirty="0" smtClean="0"/>
          </a:p>
          <a:p>
            <a:pPr>
              <a:buFont typeface="Arial" pitchFamily="34" charset="0"/>
              <a:buChar char="•"/>
            </a:pPr>
            <a:r>
              <a:rPr lang="en-US" sz="3600" dirty="0" smtClean="0"/>
              <a:t>  Acts outside God’s will and words without life</a:t>
            </a:r>
          </a:p>
          <a:p>
            <a:endParaRPr lang="en-US" sz="1400" dirty="0" smtClean="0"/>
          </a:p>
          <a:p>
            <a:pPr>
              <a:buFont typeface="Arial" pitchFamily="34" charset="0"/>
              <a:buChar char="•"/>
            </a:pPr>
            <a:r>
              <a:rPr lang="en-US" sz="3600" dirty="0" smtClean="0"/>
              <a:t>  Broad path, not narrow</a:t>
            </a:r>
          </a:p>
          <a:p>
            <a:endParaRPr lang="en-US" sz="1400" dirty="0" smtClean="0"/>
          </a:p>
          <a:p>
            <a:pPr>
              <a:buFont typeface="Arial" pitchFamily="34" charset="0"/>
              <a:buChar char="•"/>
            </a:pPr>
            <a:r>
              <a:rPr lang="en-US" sz="3600" dirty="0" smtClean="0"/>
              <a:t>  Life out of balance (work, etc.)</a:t>
            </a:r>
          </a:p>
          <a:p>
            <a:endParaRPr lang="en-US" sz="1400" dirty="0" smtClean="0"/>
          </a:p>
          <a:p>
            <a:pPr>
              <a:buFont typeface="Arial" pitchFamily="34" charset="0"/>
              <a:buChar char="•"/>
            </a:pPr>
            <a:r>
              <a:rPr lang="en-US" sz="3600" dirty="0" smtClean="0"/>
              <a:t>  Not waiting properly</a:t>
            </a:r>
          </a:p>
          <a:p>
            <a:endParaRPr lang="en-US" sz="1400" dirty="0" smtClean="0"/>
          </a:p>
          <a:p>
            <a:pPr>
              <a:buFont typeface="Arial" pitchFamily="34" charset="0"/>
              <a:buChar char="•"/>
            </a:pPr>
            <a:r>
              <a:rPr lang="en-US" sz="3600" dirty="0" smtClean="0"/>
              <a:t>  Accumulating things</a:t>
            </a:r>
          </a:p>
          <a:p>
            <a:endParaRPr lang="en-US" sz="1400" dirty="0" smtClean="0"/>
          </a:p>
          <a:p>
            <a:pPr>
              <a:buFont typeface="Arial" pitchFamily="34" charset="0"/>
              <a:buChar char="•"/>
            </a:pPr>
            <a:r>
              <a:rPr lang="en-US" sz="3600" dirty="0" smtClean="0"/>
              <a:t>  Meaningless activities</a:t>
            </a:r>
          </a:p>
          <a:p>
            <a:endParaRPr lang="en-US" sz="1400" dirty="0" smtClean="0"/>
          </a:p>
          <a:p>
            <a:pPr>
              <a:buFont typeface="Arial" pitchFamily="34" charset="0"/>
              <a:buChar char="•"/>
            </a:pPr>
            <a:r>
              <a:rPr lang="en-US" sz="3600" dirty="0" smtClean="0"/>
              <a:t>  Not serving others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381000"/>
            <a:ext cx="8991600" cy="762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0" y="457200"/>
            <a:ext cx="9144000" cy="6001643"/>
          </a:xfrm>
          <a:prstGeom prst="rect">
            <a:avLst/>
          </a:prstGeom>
          <a:noFill/>
        </p:spPr>
        <p:txBody>
          <a:bodyPr wrap="square" rtlCol="0">
            <a:spAutoFit/>
          </a:bodyPr>
          <a:lstStyle/>
          <a:p>
            <a:pPr>
              <a:buFont typeface="Arial" pitchFamily="34" charset="0"/>
              <a:buChar char="•"/>
            </a:pPr>
            <a:r>
              <a:rPr lang="en-US" sz="3600" dirty="0" smtClean="0">
                <a:solidFill>
                  <a:schemeClr val="bg1"/>
                </a:solidFill>
              </a:rPr>
              <a:t>  Works mentality</a:t>
            </a:r>
          </a:p>
          <a:p>
            <a:endParaRPr lang="en-US" sz="1400" dirty="0" smtClean="0"/>
          </a:p>
          <a:p>
            <a:pPr>
              <a:buFont typeface="Arial" pitchFamily="34" charset="0"/>
              <a:buChar char="•"/>
            </a:pPr>
            <a:r>
              <a:rPr lang="en-US" sz="3600" dirty="0" smtClean="0"/>
              <a:t>  Words without life</a:t>
            </a:r>
          </a:p>
          <a:p>
            <a:endParaRPr lang="en-US" sz="1400" dirty="0" smtClean="0"/>
          </a:p>
          <a:p>
            <a:pPr>
              <a:buFont typeface="Arial" pitchFamily="34" charset="0"/>
              <a:buChar char="•"/>
            </a:pPr>
            <a:r>
              <a:rPr lang="en-US" sz="3600" dirty="0" smtClean="0"/>
              <a:t>  Broad path, not narrow</a:t>
            </a:r>
          </a:p>
          <a:p>
            <a:endParaRPr lang="en-US" sz="1400" dirty="0" smtClean="0"/>
          </a:p>
          <a:p>
            <a:pPr>
              <a:buFont typeface="Arial" pitchFamily="34" charset="0"/>
              <a:buChar char="•"/>
            </a:pPr>
            <a:r>
              <a:rPr lang="en-US" sz="3600" dirty="0" smtClean="0"/>
              <a:t>  Life out of balance (work, etc.)</a:t>
            </a:r>
          </a:p>
          <a:p>
            <a:endParaRPr lang="en-US" sz="1400" dirty="0" smtClean="0"/>
          </a:p>
          <a:p>
            <a:pPr>
              <a:buFont typeface="Arial" pitchFamily="34" charset="0"/>
              <a:buChar char="•"/>
            </a:pPr>
            <a:r>
              <a:rPr lang="en-US" sz="3600" dirty="0" smtClean="0"/>
              <a:t>  Not waiting properly</a:t>
            </a:r>
          </a:p>
          <a:p>
            <a:endParaRPr lang="en-US" sz="1400" dirty="0" smtClean="0"/>
          </a:p>
          <a:p>
            <a:pPr>
              <a:buFont typeface="Arial" pitchFamily="34" charset="0"/>
              <a:buChar char="•"/>
            </a:pPr>
            <a:r>
              <a:rPr lang="en-US" sz="3600" dirty="0" smtClean="0"/>
              <a:t>  Accumulating things</a:t>
            </a:r>
          </a:p>
          <a:p>
            <a:endParaRPr lang="en-US" sz="1400" dirty="0" smtClean="0"/>
          </a:p>
          <a:p>
            <a:pPr>
              <a:buFont typeface="Arial" pitchFamily="34" charset="0"/>
              <a:buChar char="•"/>
            </a:pPr>
            <a:r>
              <a:rPr lang="en-US" sz="3600" dirty="0" smtClean="0"/>
              <a:t>  Meaningless activities</a:t>
            </a:r>
          </a:p>
          <a:p>
            <a:endParaRPr lang="en-US" sz="1400" dirty="0" smtClean="0"/>
          </a:p>
          <a:p>
            <a:pPr>
              <a:buFont typeface="Arial" pitchFamily="34" charset="0"/>
              <a:buChar char="•"/>
            </a:pPr>
            <a:r>
              <a:rPr lang="en-US" sz="3600" dirty="0" smtClean="0"/>
              <a:t>  Not serving others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1143000"/>
            <a:ext cx="8991600" cy="762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0" y="457200"/>
            <a:ext cx="9144000" cy="6001643"/>
          </a:xfrm>
          <a:prstGeom prst="rect">
            <a:avLst/>
          </a:prstGeom>
          <a:noFill/>
        </p:spPr>
        <p:txBody>
          <a:bodyPr wrap="square" rtlCol="0">
            <a:spAutoFit/>
          </a:bodyPr>
          <a:lstStyle/>
          <a:p>
            <a:pPr>
              <a:buFont typeface="Arial" pitchFamily="34" charset="0"/>
              <a:buChar char="•"/>
            </a:pPr>
            <a:r>
              <a:rPr lang="en-US" sz="3600" dirty="0" smtClean="0"/>
              <a:t>  Works mentality</a:t>
            </a:r>
          </a:p>
          <a:p>
            <a:endParaRPr lang="en-US" sz="1400" dirty="0" smtClean="0"/>
          </a:p>
          <a:p>
            <a:pPr>
              <a:buFont typeface="Arial" pitchFamily="34" charset="0"/>
              <a:buChar char="•"/>
            </a:pPr>
            <a:r>
              <a:rPr lang="en-US" sz="3600" dirty="0" smtClean="0">
                <a:solidFill>
                  <a:schemeClr val="bg1"/>
                </a:solidFill>
              </a:rPr>
              <a:t>  Words without life</a:t>
            </a:r>
          </a:p>
          <a:p>
            <a:endParaRPr lang="en-US" sz="1400" dirty="0" smtClean="0"/>
          </a:p>
          <a:p>
            <a:pPr>
              <a:buFont typeface="Arial" pitchFamily="34" charset="0"/>
              <a:buChar char="•"/>
            </a:pPr>
            <a:r>
              <a:rPr lang="en-US" sz="3600" dirty="0" smtClean="0"/>
              <a:t>  Broad path, not narrow</a:t>
            </a:r>
          </a:p>
          <a:p>
            <a:endParaRPr lang="en-US" sz="1400" dirty="0" smtClean="0"/>
          </a:p>
          <a:p>
            <a:pPr>
              <a:buFont typeface="Arial" pitchFamily="34" charset="0"/>
              <a:buChar char="•"/>
            </a:pPr>
            <a:r>
              <a:rPr lang="en-US" sz="3600" dirty="0" smtClean="0"/>
              <a:t>  Life out of balance (work, etc.)</a:t>
            </a:r>
          </a:p>
          <a:p>
            <a:endParaRPr lang="en-US" sz="1400" dirty="0" smtClean="0"/>
          </a:p>
          <a:p>
            <a:pPr>
              <a:buFont typeface="Arial" pitchFamily="34" charset="0"/>
              <a:buChar char="•"/>
            </a:pPr>
            <a:r>
              <a:rPr lang="en-US" sz="3600" dirty="0" smtClean="0"/>
              <a:t>  Not waiting properly</a:t>
            </a:r>
          </a:p>
          <a:p>
            <a:endParaRPr lang="en-US" sz="1400" dirty="0" smtClean="0"/>
          </a:p>
          <a:p>
            <a:pPr>
              <a:buFont typeface="Arial" pitchFamily="34" charset="0"/>
              <a:buChar char="•"/>
            </a:pPr>
            <a:r>
              <a:rPr lang="en-US" sz="3600" dirty="0" smtClean="0"/>
              <a:t>  Accumulating things</a:t>
            </a:r>
          </a:p>
          <a:p>
            <a:endParaRPr lang="en-US" sz="1400" dirty="0" smtClean="0"/>
          </a:p>
          <a:p>
            <a:pPr>
              <a:buFont typeface="Arial" pitchFamily="34" charset="0"/>
              <a:buChar char="•"/>
            </a:pPr>
            <a:r>
              <a:rPr lang="en-US" sz="3600" dirty="0" smtClean="0"/>
              <a:t>  Meaningless activities</a:t>
            </a:r>
          </a:p>
          <a:p>
            <a:endParaRPr lang="en-US" sz="1400" dirty="0" smtClean="0"/>
          </a:p>
          <a:p>
            <a:pPr>
              <a:buFont typeface="Arial" pitchFamily="34" charset="0"/>
              <a:buChar char="•"/>
            </a:pPr>
            <a:r>
              <a:rPr lang="en-US" sz="3600" dirty="0" smtClean="0"/>
              <a:t>  Not serving others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1905000"/>
            <a:ext cx="8991600" cy="762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0" y="457200"/>
            <a:ext cx="9144000" cy="6001643"/>
          </a:xfrm>
          <a:prstGeom prst="rect">
            <a:avLst/>
          </a:prstGeom>
          <a:noFill/>
        </p:spPr>
        <p:txBody>
          <a:bodyPr wrap="square" rtlCol="0">
            <a:spAutoFit/>
          </a:bodyPr>
          <a:lstStyle/>
          <a:p>
            <a:pPr>
              <a:buFont typeface="Arial" pitchFamily="34" charset="0"/>
              <a:buChar char="•"/>
            </a:pPr>
            <a:r>
              <a:rPr lang="en-US" sz="3600" dirty="0" smtClean="0"/>
              <a:t>  Works mentality</a:t>
            </a:r>
          </a:p>
          <a:p>
            <a:endParaRPr lang="en-US" sz="1400" dirty="0" smtClean="0"/>
          </a:p>
          <a:p>
            <a:pPr>
              <a:buFont typeface="Arial" pitchFamily="34" charset="0"/>
              <a:buChar char="•"/>
            </a:pPr>
            <a:r>
              <a:rPr lang="en-US" sz="3600" dirty="0" smtClean="0"/>
              <a:t>  Acts outside God’s will and words without life</a:t>
            </a:r>
          </a:p>
          <a:p>
            <a:endParaRPr lang="en-US" sz="1400" dirty="0" smtClean="0"/>
          </a:p>
          <a:p>
            <a:pPr>
              <a:buFont typeface="Arial" pitchFamily="34" charset="0"/>
              <a:buChar char="•"/>
            </a:pPr>
            <a:r>
              <a:rPr lang="en-US" sz="3600" dirty="0" smtClean="0">
                <a:solidFill>
                  <a:schemeClr val="bg1"/>
                </a:solidFill>
              </a:rPr>
              <a:t>  Broad path, not narrow</a:t>
            </a:r>
          </a:p>
          <a:p>
            <a:endParaRPr lang="en-US" sz="1400" dirty="0" smtClean="0"/>
          </a:p>
          <a:p>
            <a:pPr>
              <a:buFont typeface="Arial" pitchFamily="34" charset="0"/>
              <a:buChar char="•"/>
            </a:pPr>
            <a:r>
              <a:rPr lang="en-US" sz="3600" dirty="0" smtClean="0"/>
              <a:t>  Life out of balance (work, etc.)</a:t>
            </a:r>
          </a:p>
          <a:p>
            <a:endParaRPr lang="en-US" sz="1400" dirty="0" smtClean="0"/>
          </a:p>
          <a:p>
            <a:pPr>
              <a:buFont typeface="Arial" pitchFamily="34" charset="0"/>
              <a:buChar char="•"/>
            </a:pPr>
            <a:r>
              <a:rPr lang="en-US" sz="3600" dirty="0" smtClean="0"/>
              <a:t>  Not waiting properly</a:t>
            </a:r>
          </a:p>
          <a:p>
            <a:endParaRPr lang="en-US" sz="1400" dirty="0" smtClean="0"/>
          </a:p>
          <a:p>
            <a:pPr>
              <a:buFont typeface="Arial" pitchFamily="34" charset="0"/>
              <a:buChar char="•"/>
            </a:pPr>
            <a:r>
              <a:rPr lang="en-US" sz="3600" dirty="0" smtClean="0"/>
              <a:t>  Accumulating things</a:t>
            </a:r>
          </a:p>
          <a:p>
            <a:endParaRPr lang="en-US" sz="1400" dirty="0" smtClean="0"/>
          </a:p>
          <a:p>
            <a:pPr>
              <a:buFont typeface="Arial" pitchFamily="34" charset="0"/>
              <a:buChar char="•"/>
            </a:pPr>
            <a:r>
              <a:rPr lang="en-US" sz="3600" dirty="0" smtClean="0"/>
              <a:t>  Meaningless activities</a:t>
            </a:r>
          </a:p>
          <a:p>
            <a:endParaRPr lang="en-US" sz="1400" dirty="0" smtClean="0"/>
          </a:p>
          <a:p>
            <a:pPr>
              <a:buFont typeface="Arial" pitchFamily="34" charset="0"/>
              <a:buChar char="•"/>
            </a:pPr>
            <a:r>
              <a:rPr lang="en-US" sz="3600" dirty="0" smtClean="0"/>
              <a:t>  Not serving others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2667000"/>
            <a:ext cx="8991600" cy="762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0" y="457200"/>
            <a:ext cx="9144000" cy="6001643"/>
          </a:xfrm>
          <a:prstGeom prst="rect">
            <a:avLst/>
          </a:prstGeom>
          <a:noFill/>
        </p:spPr>
        <p:txBody>
          <a:bodyPr wrap="square" rtlCol="0">
            <a:spAutoFit/>
          </a:bodyPr>
          <a:lstStyle/>
          <a:p>
            <a:pPr>
              <a:buFont typeface="Arial" pitchFamily="34" charset="0"/>
              <a:buChar char="•"/>
            </a:pPr>
            <a:r>
              <a:rPr lang="en-US" sz="3600" dirty="0" smtClean="0"/>
              <a:t>  Works mentality</a:t>
            </a:r>
          </a:p>
          <a:p>
            <a:endParaRPr lang="en-US" sz="1400" dirty="0" smtClean="0"/>
          </a:p>
          <a:p>
            <a:pPr>
              <a:buFont typeface="Arial" pitchFamily="34" charset="0"/>
              <a:buChar char="•"/>
            </a:pPr>
            <a:r>
              <a:rPr lang="en-US" sz="3600" dirty="0" smtClean="0"/>
              <a:t>  Acts outside God’s will and words without life</a:t>
            </a:r>
          </a:p>
          <a:p>
            <a:endParaRPr lang="en-US" sz="1400" dirty="0" smtClean="0"/>
          </a:p>
          <a:p>
            <a:pPr>
              <a:buFont typeface="Arial" pitchFamily="34" charset="0"/>
              <a:buChar char="•"/>
            </a:pPr>
            <a:r>
              <a:rPr lang="en-US" sz="3600" dirty="0" smtClean="0"/>
              <a:t>  Broad path, not narrow</a:t>
            </a:r>
          </a:p>
          <a:p>
            <a:endParaRPr lang="en-US" sz="1400" dirty="0" smtClean="0"/>
          </a:p>
          <a:p>
            <a:pPr>
              <a:buFont typeface="Arial" pitchFamily="34" charset="0"/>
              <a:buChar char="•"/>
            </a:pPr>
            <a:r>
              <a:rPr lang="en-US" sz="3600" dirty="0" smtClean="0">
                <a:solidFill>
                  <a:schemeClr val="bg1"/>
                </a:solidFill>
              </a:rPr>
              <a:t>  Life out of balance (work, etc.)</a:t>
            </a:r>
          </a:p>
          <a:p>
            <a:endParaRPr lang="en-US" sz="1400" dirty="0" smtClean="0"/>
          </a:p>
          <a:p>
            <a:pPr>
              <a:buFont typeface="Arial" pitchFamily="34" charset="0"/>
              <a:buChar char="•"/>
            </a:pPr>
            <a:r>
              <a:rPr lang="en-US" sz="3600" dirty="0" smtClean="0"/>
              <a:t>  Not waiting properly</a:t>
            </a:r>
          </a:p>
          <a:p>
            <a:endParaRPr lang="en-US" sz="1400" dirty="0" smtClean="0"/>
          </a:p>
          <a:p>
            <a:pPr>
              <a:buFont typeface="Arial" pitchFamily="34" charset="0"/>
              <a:buChar char="•"/>
            </a:pPr>
            <a:r>
              <a:rPr lang="en-US" sz="3600" dirty="0" smtClean="0"/>
              <a:t>  Accumulating things</a:t>
            </a:r>
          </a:p>
          <a:p>
            <a:endParaRPr lang="en-US" sz="1400" dirty="0" smtClean="0"/>
          </a:p>
          <a:p>
            <a:pPr>
              <a:buFont typeface="Arial" pitchFamily="34" charset="0"/>
              <a:buChar char="•"/>
            </a:pPr>
            <a:r>
              <a:rPr lang="en-US" sz="3600" dirty="0" smtClean="0"/>
              <a:t>  Meaningless activities</a:t>
            </a:r>
          </a:p>
          <a:p>
            <a:endParaRPr lang="en-US" sz="1400" dirty="0" smtClean="0"/>
          </a:p>
          <a:p>
            <a:pPr>
              <a:buFont typeface="Arial" pitchFamily="34" charset="0"/>
              <a:buChar char="•"/>
            </a:pPr>
            <a:r>
              <a:rPr lang="en-US" sz="3600" dirty="0" smtClean="0"/>
              <a:t>  Not serving others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3429000"/>
            <a:ext cx="8991600" cy="762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0" y="457200"/>
            <a:ext cx="9144000" cy="6001643"/>
          </a:xfrm>
          <a:prstGeom prst="rect">
            <a:avLst/>
          </a:prstGeom>
          <a:noFill/>
        </p:spPr>
        <p:txBody>
          <a:bodyPr wrap="square" rtlCol="0">
            <a:spAutoFit/>
          </a:bodyPr>
          <a:lstStyle/>
          <a:p>
            <a:pPr>
              <a:buFont typeface="Arial" pitchFamily="34" charset="0"/>
              <a:buChar char="•"/>
            </a:pPr>
            <a:r>
              <a:rPr lang="en-US" sz="3600" dirty="0" smtClean="0"/>
              <a:t>  Works mentality</a:t>
            </a:r>
          </a:p>
          <a:p>
            <a:endParaRPr lang="en-US" sz="1400" dirty="0" smtClean="0"/>
          </a:p>
          <a:p>
            <a:pPr>
              <a:buFont typeface="Arial" pitchFamily="34" charset="0"/>
              <a:buChar char="•"/>
            </a:pPr>
            <a:r>
              <a:rPr lang="en-US" sz="3600" dirty="0" smtClean="0"/>
              <a:t>  Acts outside God’s will and words without life</a:t>
            </a:r>
          </a:p>
          <a:p>
            <a:endParaRPr lang="en-US" sz="1400" dirty="0" smtClean="0"/>
          </a:p>
          <a:p>
            <a:pPr>
              <a:buFont typeface="Arial" pitchFamily="34" charset="0"/>
              <a:buChar char="•"/>
            </a:pPr>
            <a:r>
              <a:rPr lang="en-US" sz="3600" dirty="0" smtClean="0"/>
              <a:t>  Broad path, not narrow</a:t>
            </a:r>
          </a:p>
          <a:p>
            <a:endParaRPr lang="en-US" sz="1400" dirty="0" smtClean="0"/>
          </a:p>
          <a:p>
            <a:pPr>
              <a:buFont typeface="Arial" pitchFamily="34" charset="0"/>
              <a:buChar char="•"/>
            </a:pPr>
            <a:r>
              <a:rPr lang="en-US" sz="3600" dirty="0" smtClean="0"/>
              <a:t>  Life out of balance (work, etc.)</a:t>
            </a:r>
          </a:p>
          <a:p>
            <a:endParaRPr lang="en-US" sz="1400" dirty="0" smtClean="0"/>
          </a:p>
          <a:p>
            <a:pPr>
              <a:buFont typeface="Arial" pitchFamily="34" charset="0"/>
              <a:buChar char="•"/>
            </a:pPr>
            <a:r>
              <a:rPr lang="en-US" sz="3600" dirty="0" smtClean="0">
                <a:solidFill>
                  <a:schemeClr val="bg1"/>
                </a:solidFill>
              </a:rPr>
              <a:t>  Not waiting properly</a:t>
            </a:r>
          </a:p>
          <a:p>
            <a:endParaRPr lang="en-US" sz="1400" dirty="0" smtClean="0"/>
          </a:p>
          <a:p>
            <a:pPr>
              <a:buFont typeface="Arial" pitchFamily="34" charset="0"/>
              <a:buChar char="•"/>
            </a:pPr>
            <a:r>
              <a:rPr lang="en-US" sz="3600" dirty="0" smtClean="0"/>
              <a:t>  Accumulating things</a:t>
            </a:r>
          </a:p>
          <a:p>
            <a:endParaRPr lang="en-US" sz="1400" dirty="0" smtClean="0"/>
          </a:p>
          <a:p>
            <a:pPr>
              <a:buFont typeface="Arial" pitchFamily="34" charset="0"/>
              <a:buChar char="•"/>
            </a:pPr>
            <a:r>
              <a:rPr lang="en-US" sz="3600" dirty="0" smtClean="0"/>
              <a:t>  Meaningless activities</a:t>
            </a:r>
          </a:p>
          <a:p>
            <a:endParaRPr lang="en-US" sz="1400" dirty="0" smtClean="0"/>
          </a:p>
          <a:p>
            <a:pPr>
              <a:buFont typeface="Arial" pitchFamily="34" charset="0"/>
              <a:buChar char="•"/>
            </a:pPr>
            <a:r>
              <a:rPr lang="en-US" sz="3600" dirty="0" smtClean="0"/>
              <a:t>  Not serving others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ectangle 13"/>
          <p:cNvSpPr/>
          <p:nvPr/>
        </p:nvSpPr>
        <p:spPr>
          <a:xfrm>
            <a:off x="0" y="4267200"/>
            <a:ext cx="8991600" cy="762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0" y="457200"/>
            <a:ext cx="9144000" cy="6001643"/>
          </a:xfrm>
          <a:prstGeom prst="rect">
            <a:avLst/>
          </a:prstGeom>
          <a:noFill/>
        </p:spPr>
        <p:txBody>
          <a:bodyPr wrap="square" rtlCol="0">
            <a:spAutoFit/>
          </a:bodyPr>
          <a:lstStyle/>
          <a:p>
            <a:pPr>
              <a:buFont typeface="Arial" pitchFamily="34" charset="0"/>
              <a:buChar char="•"/>
            </a:pPr>
            <a:r>
              <a:rPr lang="en-US" sz="3600" dirty="0" smtClean="0"/>
              <a:t>  Works mentality</a:t>
            </a:r>
          </a:p>
          <a:p>
            <a:endParaRPr lang="en-US" sz="1400" dirty="0" smtClean="0"/>
          </a:p>
          <a:p>
            <a:pPr>
              <a:buFont typeface="Arial" pitchFamily="34" charset="0"/>
              <a:buChar char="•"/>
            </a:pPr>
            <a:r>
              <a:rPr lang="en-US" sz="3600" dirty="0" smtClean="0"/>
              <a:t>  Acts outside God’s will and words without life</a:t>
            </a:r>
          </a:p>
          <a:p>
            <a:endParaRPr lang="en-US" sz="1400" dirty="0" smtClean="0"/>
          </a:p>
          <a:p>
            <a:pPr>
              <a:buFont typeface="Arial" pitchFamily="34" charset="0"/>
              <a:buChar char="•"/>
            </a:pPr>
            <a:r>
              <a:rPr lang="en-US" sz="3600" dirty="0" smtClean="0"/>
              <a:t>  Broad path, not narrow</a:t>
            </a:r>
          </a:p>
          <a:p>
            <a:endParaRPr lang="en-US" sz="1400" dirty="0" smtClean="0"/>
          </a:p>
          <a:p>
            <a:pPr>
              <a:buFont typeface="Arial" pitchFamily="34" charset="0"/>
              <a:buChar char="•"/>
            </a:pPr>
            <a:r>
              <a:rPr lang="en-US" sz="3600" dirty="0" smtClean="0"/>
              <a:t>  Life out of balance (work, etc.)</a:t>
            </a:r>
          </a:p>
          <a:p>
            <a:endParaRPr lang="en-US" sz="1400" dirty="0" smtClean="0"/>
          </a:p>
          <a:p>
            <a:pPr>
              <a:buFont typeface="Arial" pitchFamily="34" charset="0"/>
              <a:buChar char="•"/>
            </a:pPr>
            <a:r>
              <a:rPr lang="en-US" sz="3600" dirty="0" smtClean="0"/>
              <a:t>  Not waiting properly</a:t>
            </a:r>
          </a:p>
          <a:p>
            <a:endParaRPr lang="en-US" sz="1400" dirty="0" smtClean="0"/>
          </a:p>
          <a:p>
            <a:pPr>
              <a:buFont typeface="Arial" pitchFamily="34" charset="0"/>
              <a:buChar char="•"/>
            </a:pPr>
            <a:r>
              <a:rPr lang="en-US" sz="3600" dirty="0" smtClean="0">
                <a:solidFill>
                  <a:schemeClr val="bg1"/>
                </a:solidFill>
              </a:rPr>
              <a:t>  Accumulating things</a:t>
            </a:r>
          </a:p>
          <a:p>
            <a:endParaRPr lang="en-US" sz="1400" dirty="0" smtClean="0"/>
          </a:p>
          <a:p>
            <a:pPr>
              <a:buFont typeface="Arial" pitchFamily="34" charset="0"/>
              <a:buChar char="•"/>
            </a:pPr>
            <a:r>
              <a:rPr lang="en-US" sz="3600" dirty="0" smtClean="0"/>
              <a:t>  Meaningless activities</a:t>
            </a:r>
          </a:p>
          <a:p>
            <a:endParaRPr lang="en-US" sz="1400" dirty="0" smtClean="0"/>
          </a:p>
          <a:p>
            <a:pPr>
              <a:buFont typeface="Arial" pitchFamily="34" charset="0"/>
              <a:buChar char="•"/>
            </a:pPr>
            <a:r>
              <a:rPr lang="en-US" sz="3600" dirty="0" smtClean="0"/>
              <a:t>  Not serving others</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4953000"/>
            <a:ext cx="8991600" cy="762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0" y="457200"/>
            <a:ext cx="9144000" cy="6001643"/>
          </a:xfrm>
          <a:prstGeom prst="rect">
            <a:avLst/>
          </a:prstGeom>
          <a:noFill/>
        </p:spPr>
        <p:txBody>
          <a:bodyPr wrap="square" rtlCol="0">
            <a:spAutoFit/>
          </a:bodyPr>
          <a:lstStyle/>
          <a:p>
            <a:pPr>
              <a:buFont typeface="Arial" pitchFamily="34" charset="0"/>
              <a:buChar char="•"/>
            </a:pPr>
            <a:r>
              <a:rPr lang="en-US" sz="3600" dirty="0" smtClean="0"/>
              <a:t>  Works mentality</a:t>
            </a:r>
          </a:p>
          <a:p>
            <a:endParaRPr lang="en-US" sz="1400" dirty="0" smtClean="0"/>
          </a:p>
          <a:p>
            <a:pPr>
              <a:buFont typeface="Arial" pitchFamily="34" charset="0"/>
              <a:buChar char="•"/>
            </a:pPr>
            <a:r>
              <a:rPr lang="en-US" sz="3600" dirty="0" smtClean="0"/>
              <a:t>  Acts outside God’s will and words without life</a:t>
            </a:r>
          </a:p>
          <a:p>
            <a:endParaRPr lang="en-US" sz="1400" dirty="0" smtClean="0"/>
          </a:p>
          <a:p>
            <a:pPr>
              <a:buFont typeface="Arial" pitchFamily="34" charset="0"/>
              <a:buChar char="•"/>
            </a:pPr>
            <a:r>
              <a:rPr lang="en-US" sz="3600" dirty="0" smtClean="0"/>
              <a:t>  Broad path, not narrow</a:t>
            </a:r>
          </a:p>
          <a:p>
            <a:endParaRPr lang="en-US" sz="1400" dirty="0" smtClean="0"/>
          </a:p>
          <a:p>
            <a:pPr>
              <a:buFont typeface="Arial" pitchFamily="34" charset="0"/>
              <a:buChar char="•"/>
            </a:pPr>
            <a:r>
              <a:rPr lang="en-US" sz="3600" dirty="0" smtClean="0"/>
              <a:t>  Life out of balance (work, etc.)</a:t>
            </a:r>
          </a:p>
          <a:p>
            <a:endParaRPr lang="en-US" sz="1400" dirty="0" smtClean="0"/>
          </a:p>
          <a:p>
            <a:pPr>
              <a:buFont typeface="Arial" pitchFamily="34" charset="0"/>
              <a:buChar char="•"/>
            </a:pPr>
            <a:r>
              <a:rPr lang="en-US" sz="3600" dirty="0" smtClean="0"/>
              <a:t>  Not waiting properly</a:t>
            </a:r>
          </a:p>
          <a:p>
            <a:endParaRPr lang="en-US" sz="1400" dirty="0" smtClean="0"/>
          </a:p>
          <a:p>
            <a:pPr>
              <a:buFont typeface="Arial" pitchFamily="34" charset="0"/>
              <a:buChar char="•"/>
            </a:pPr>
            <a:r>
              <a:rPr lang="en-US" sz="3600" dirty="0" smtClean="0"/>
              <a:t>  Accumulating things</a:t>
            </a:r>
          </a:p>
          <a:p>
            <a:endParaRPr lang="en-US" sz="1400" dirty="0" smtClean="0"/>
          </a:p>
          <a:p>
            <a:pPr>
              <a:buFont typeface="Arial" pitchFamily="34" charset="0"/>
              <a:buChar char="•"/>
            </a:pPr>
            <a:r>
              <a:rPr lang="en-US" sz="3600" dirty="0" smtClean="0">
                <a:solidFill>
                  <a:schemeClr val="bg1"/>
                </a:solidFill>
              </a:rPr>
              <a:t>  Meaningless activities</a:t>
            </a:r>
          </a:p>
          <a:p>
            <a:endParaRPr lang="en-US" sz="1400" dirty="0" smtClean="0"/>
          </a:p>
          <a:p>
            <a:pPr>
              <a:buFont typeface="Arial" pitchFamily="34" charset="0"/>
              <a:buChar char="•"/>
            </a:pPr>
            <a:r>
              <a:rPr lang="en-US" sz="3600" dirty="0" smtClean="0"/>
              <a:t>  Not serving others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791200"/>
            <a:ext cx="8991600" cy="762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0" y="457200"/>
            <a:ext cx="9144000" cy="6001643"/>
          </a:xfrm>
          <a:prstGeom prst="rect">
            <a:avLst/>
          </a:prstGeom>
          <a:noFill/>
        </p:spPr>
        <p:txBody>
          <a:bodyPr wrap="square" rtlCol="0">
            <a:spAutoFit/>
          </a:bodyPr>
          <a:lstStyle/>
          <a:p>
            <a:pPr>
              <a:buFont typeface="Arial" pitchFamily="34" charset="0"/>
              <a:buChar char="•"/>
            </a:pPr>
            <a:r>
              <a:rPr lang="en-US" sz="3600" dirty="0" smtClean="0"/>
              <a:t>  Works mentality</a:t>
            </a:r>
          </a:p>
          <a:p>
            <a:endParaRPr lang="en-US" sz="1400" dirty="0" smtClean="0"/>
          </a:p>
          <a:p>
            <a:pPr>
              <a:buFont typeface="Arial" pitchFamily="34" charset="0"/>
              <a:buChar char="•"/>
            </a:pPr>
            <a:r>
              <a:rPr lang="en-US" sz="3600" dirty="0" smtClean="0"/>
              <a:t>  Acts outside God’s will and words without life</a:t>
            </a:r>
          </a:p>
          <a:p>
            <a:endParaRPr lang="en-US" sz="1400" dirty="0" smtClean="0"/>
          </a:p>
          <a:p>
            <a:pPr>
              <a:buFont typeface="Arial" pitchFamily="34" charset="0"/>
              <a:buChar char="•"/>
            </a:pPr>
            <a:r>
              <a:rPr lang="en-US" sz="3600" dirty="0" smtClean="0"/>
              <a:t>  Broad path, not narrow</a:t>
            </a:r>
          </a:p>
          <a:p>
            <a:endParaRPr lang="en-US" sz="1400" dirty="0" smtClean="0"/>
          </a:p>
          <a:p>
            <a:pPr>
              <a:buFont typeface="Arial" pitchFamily="34" charset="0"/>
              <a:buChar char="•"/>
            </a:pPr>
            <a:r>
              <a:rPr lang="en-US" sz="3600" dirty="0" smtClean="0"/>
              <a:t>  Life out of balance (work, etc.)</a:t>
            </a:r>
          </a:p>
          <a:p>
            <a:endParaRPr lang="en-US" sz="1400" dirty="0" smtClean="0"/>
          </a:p>
          <a:p>
            <a:pPr>
              <a:buFont typeface="Arial" pitchFamily="34" charset="0"/>
              <a:buChar char="•"/>
            </a:pPr>
            <a:r>
              <a:rPr lang="en-US" sz="3600" dirty="0" smtClean="0"/>
              <a:t>  Not waiting properly</a:t>
            </a:r>
          </a:p>
          <a:p>
            <a:endParaRPr lang="en-US" sz="1400" dirty="0" smtClean="0"/>
          </a:p>
          <a:p>
            <a:pPr>
              <a:buFont typeface="Arial" pitchFamily="34" charset="0"/>
              <a:buChar char="•"/>
            </a:pPr>
            <a:r>
              <a:rPr lang="en-US" sz="3600" dirty="0" smtClean="0"/>
              <a:t>  Accumulating things</a:t>
            </a:r>
          </a:p>
          <a:p>
            <a:endParaRPr lang="en-US" sz="1400" dirty="0" smtClean="0"/>
          </a:p>
          <a:p>
            <a:pPr>
              <a:buFont typeface="Arial" pitchFamily="34" charset="0"/>
              <a:buChar char="•"/>
            </a:pPr>
            <a:r>
              <a:rPr lang="en-US" sz="3600" dirty="0" smtClean="0"/>
              <a:t>  Living without Him involved</a:t>
            </a:r>
          </a:p>
          <a:p>
            <a:endParaRPr lang="en-US" sz="1400" dirty="0" smtClean="0"/>
          </a:p>
          <a:p>
            <a:pPr>
              <a:buFont typeface="Arial" pitchFamily="34" charset="0"/>
              <a:buChar char="•"/>
            </a:pPr>
            <a:r>
              <a:rPr lang="en-US" sz="3600" dirty="0" smtClean="0">
                <a:solidFill>
                  <a:schemeClr val="bg1"/>
                </a:solidFill>
              </a:rPr>
              <a:t>  Not serving others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2286000" cy="639762"/>
          </a:xfrm>
        </p:spPr>
        <p:txBody>
          <a:bodyPr>
            <a:normAutofit fontScale="90000"/>
          </a:bodyPr>
          <a:lstStyle/>
          <a:p>
            <a:r>
              <a:rPr lang="en-US" dirty="0" smtClean="0"/>
              <a:t>Closing…</a:t>
            </a:r>
            <a:endParaRPr lang="en-US" dirty="0"/>
          </a:p>
        </p:txBody>
      </p:sp>
      <p:sp>
        <p:nvSpPr>
          <p:cNvPr id="6" name="TextBox 5"/>
          <p:cNvSpPr txBox="1"/>
          <p:nvPr/>
        </p:nvSpPr>
        <p:spPr>
          <a:xfrm>
            <a:off x="228600" y="786348"/>
            <a:ext cx="8534400" cy="6201698"/>
          </a:xfrm>
          <a:prstGeom prst="rect">
            <a:avLst/>
          </a:prstGeom>
          <a:noFill/>
        </p:spPr>
        <p:txBody>
          <a:bodyPr wrap="square" rtlCol="0">
            <a:spAutoFit/>
          </a:bodyPr>
          <a:lstStyle/>
          <a:p>
            <a:r>
              <a:rPr lang="en-US" sz="3200" dirty="0" smtClean="0"/>
              <a:t>Try to create your process map for one day</a:t>
            </a:r>
          </a:p>
          <a:p>
            <a:endParaRPr lang="en-US" sz="900" dirty="0" smtClean="0"/>
          </a:p>
          <a:p>
            <a:r>
              <a:rPr lang="en-US" sz="3200" dirty="0" smtClean="0"/>
              <a:t>Look at how much waste you can find</a:t>
            </a:r>
          </a:p>
          <a:p>
            <a:endParaRPr lang="en-US" sz="900" dirty="0" smtClean="0"/>
          </a:p>
          <a:p>
            <a:r>
              <a:rPr lang="en-US" sz="3200" dirty="0" smtClean="0"/>
              <a:t>Slowly begin to replace wasted time with valuable activities</a:t>
            </a:r>
          </a:p>
          <a:p>
            <a:endParaRPr lang="en-US" sz="900" dirty="0" smtClean="0"/>
          </a:p>
          <a:p>
            <a:r>
              <a:rPr lang="en-US" sz="3200" dirty="0" smtClean="0"/>
              <a:t>Understand that it takes a long time, don’t try to rush, just stay connected</a:t>
            </a:r>
          </a:p>
          <a:p>
            <a:endParaRPr lang="en-US" sz="900" dirty="0" smtClean="0"/>
          </a:p>
          <a:p>
            <a:r>
              <a:rPr lang="en-US" sz="3200" dirty="0" smtClean="0"/>
              <a:t>Most processes have about what percent of waste in them?</a:t>
            </a:r>
          </a:p>
          <a:p>
            <a:endParaRPr lang="en-US" sz="900" dirty="0" smtClean="0"/>
          </a:p>
          <a:p>
            <a:r>
              <a:rPr lang="en-US" sz="3200" dirty="0" smtClean="0"/>
              <a:t>After 50+ years, the best company has been able to what percent?</a:t>
            </a:r>
          </a:p>
          <a:p>
            <a:endParaRPr lang="en-US" sz="3200"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2286000" cy="639762"/>
          </a:xfrm>
        </p:spPr>
        <p:txBody>
          <a:bodyPr>
            <a:normAutofit fontScale="90000"/>
          </a:bodyPr>
          <a:lstStyle/>
          <a:p>
            <a:r>
              <a:rPr lang="en-US" dirty="0" smtClean="0"/>
              <a:t>Closing…</a:t>
            </a:r>
            <a:endParaRPr lang="en-US" dirty="0"/>
          </a:p>
        </p:txBody>
      </p:sp>
      <p:sp>
        <p:nvSpPr>
          <p:cNvPr id="6" name="TextBox 5"/>
          <p:cNvSpPr txBox="1"/>
          <p:nvPr/>
        </p:nvSpPr>
        <p:spPr>
          <a:xfrm>
            <a:off x="228600" y="789325"/>
            <a:ext cx="8534400" cy="3539430"/>
          </a:xfrm>
          <a:prstGeom prst="rect">
            <a:avLst/>
          </a:prstGeom>
          <a:noFill/>
        </p:spPr>
        <p:txBody>
          <a:bodyPr wrap="square" rtlCol="0">
            <a:spAutoFit/>
          </a:bodyPr>
          <a:lstStyle/>
          <a:p>
            <a:r>
              <a:rPr lang="en-US" sz="3200" dirty="0" smtClean="0"/>
              <a:t>How would form a prayer to encompass all this?</a:t>
            </a:r>
            <a:endParaRPr lang="en-US" sz="3200" dirty="0" smtClean="0"/>
          </a:p>
          <a:p>
            <a:endParaRPr lang="en-US" sz="3200" dirty="0" smtClean="0"/>
          </a:p>
          <a:p>
            <a:r>
              <a:rPr lang="en-US" sz="3200" dirty="0" smtClean="0"/>
              <a:t>The prayer I thought about would have been pages long but then the Holy Spirit reminder me </a:t>
            </a:r>
            <a:r>
              <a:rPr lang="en-US" sz="3200" dirty="0" smtClean="0"/>
              <a:t>…</a:t>
            </a:r>
            <a:r>
              <a:rPr lang="en-US" sz="3200" dirty="0" smtClean="0"/>
              <a:t>The Lords prayer</a:t>
            </a:r>
          </a:p>
          <a:p>
            <a:endParaRPr lang="en-US" sz="3200" dirty="0" smtClean="0"/>
          </a:p>
          <a:p>
            <a:r>
              <a:rPr lang="en-US" sz="3200" dirty="0" smtClean="0"/>
              <a:t>Let’s pray it together…</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381000"/>
            <a:ext cx="9144000" cy="6186309"/>
          </a:xfrm>
          <a:prstGeom prst="rect">
            <a:avLst/>
          </a:prstGeom>
          <a:noFill/>
        </p:spPr>
        <p:txBody>
          <a:bodyPr wrap="square" rtlCol="0">
            <a:spAutoFit/>
          </a:bodyPr>
          <a:lstStyle/>
          <a:p>
            <a:r>
              <a:rPr lang="en-US" sz="3600" b="1" dirty="0" smtClean="0"/>
              <a:t>Our Father who art in heaven hallowed be thy name</a:t>
            </a:r>
          </a:p>
          <a:p>
            <a:r>
              <a:rPr lang="en-US" sz="3600" b="1" dirty="0" smtClean="0"/>
              <a:t>Your </a:t>
            </a:r>
            <a:r>
              <a:rPr lang="en-US" sz="3600" b="1" dirty="0" smtClean="0"/>
              <a:t>Kingdom come, </a:t>
            </a:r>
            <a:r>
              <a:rPr lang="en-US" sz="3600" b="1" dirty="0" smtClean="0"/>
              <a:t>Your </a:t>
            </a:r>
            <a:r>
              <a:rPr lang="en-US" sz="3600" b="1" dirty="0" smtClean="0"/>
              <a:t>will be done on earth as it is in Heaven</a:t>
            </a:r>
          </a:p>
          <a:p>
            <a:r>
              <a:rPr lang="en-US" sz="3600" b="1" dirty="0" smtClean="0"/>
              <a:t>Give us this day our daily bread and forgive us our trespasses as we forgive those who trespass against us</a:t>
            </a:r>
          </a:p>
          <a:p>
            <a:r>
              <a:rPr lang="en-US" sz="3600" b="1" dirty="0" smtClean="0"/>
              <a:t>Lead us not into temptation but deliver us from evil</a:t>
            </a:r>
          </a:p>
          <a:p>
            <a:r>
              <a:rPr lang="en-US" sz="3600" b="1" dirty="0" smtClean="0"/>
              <a:t>For </a:t>
            </a:r>
            <a:r>
              <a:rPr lang="en-US" sz="3600" b="1" dirty="0" smtClean="0"/>
              <a:t>Yours </a:t>
            </a:r>
            <a:r>
              <a:rPr lang="en-US" sz="3600" b="1" dirty="0" smtClean="0"/>
              <a:t>is the kingdom and the power and the glory forever…amen</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508</TotalTime>
  <Words>3416</Words>
  <Application>Microsoft Office PowerPoint</Application>
  <PresentationFormat>On-screen Show (4:3)</PresentationFormat>
  <Paragraphs>367</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“It’s a Process…”</vt:lpstr>
      <vt:lpstr>What is a process?</vt:lpstr>
      <vt:lpstr>Value added – Non value added?</vt:lpstr>
      <vt:lpstr>PowerPoint Presentation</vt:lpstr>
      <vt:lpstr>Non value added steps - 8 wastes</vt:lpstr>
      <vt:lpstr>Wastes Compared – Natural vs Spiritual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Closing…</vt:lpstr>
      <vt:lpstr>Closing…</vt:lpstr>
      <vt:lpstr>PowerPoint Presentation</vt:lpstr>
    </vt:vector>
  </TitlesOfParts>
  <Company>ESSILOR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Know your value stream</dc:title>
  <dc:creator>RRoy</dc:creator>
  <cp:lastModifiedBy>Amanda</cp:lastModifiedBy>
  <cp:revision>27</cp:revision>
  <cp:lastPrinted>2017-05-21T12:36:32Z</cp:lastPrinted>
  <dcterms:created xsi:type="dcterms:W3CDTF">2017-05-17T15:50:17Z</dcterms:created>
  <dcterms:modified xsi:type="dcterms:W3CDTF">2017-05-21T12:51:21Z</dcterms:modified>
</cp:coreProperties>
</file>